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4121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0" r:id="rId4"/>
    <p:sldId id="257" r:id="rId5"/>
    <p:sldId id="329" r:id="rId6"/>
    <p:sldId id="328" r:id="rId7"/>
    <p:sldId id="258" r:id="rId8"/>
    <p:sldId id="331" r:id="rId9"/>
    <p:sldId id="333" r:id="rId10"/>
    <p:sldId id="332" r:id="rId11"/>
    <p:sldId id="358" r:id="rId12"/>
    <p:sldId id="334" r:id="rId13"/>
    <p:sldId id="337" r:id="rId14"/>
    <p:sldId id="338" r:id="rId15"/>
    <p:sldId id="339" r:id="rId16"/>
    <p:sldId id="340" r:id="rId17"/>
    <p:sldId id="345" r:id="rId18"/>
    <p:sldId id="302" r:id="rId19"/>
    <p:sldId id="261" r:id="rId20"/>
    <p:sldId id="348" r:id="rId21"/>
    <p:sldId id="347" r:id="rId22"/>
    <p:sldId id="349" r:id="rId23"/>
    <p:sldId id="343" r:id="rId24"/>
    <p:sldId id="350" r:id="rId25"/>
    <p:sldId id="351" r:id="rId26"/>
    <p:sldId id="335" r:id="rId27"/>
    <p:sldId id="352" r:id="rId28"/>
    <p:sldId id="336" r:id="rId29"/>
    <p:sldId id="353" r:id="rId30"/>
    <p:sldId id="354" r:id="rId31"/>
    <p:sldId id="355" r:id="rId32"/>
    <p:sldId id="344" r:id="rId33"/>
    <p:sldId id="357" r:id="rId34"/>
    <p:sldId id="342" r:id="rId35"/>
    <p:sldId id="341" r:id="rId36"/>
    <p:sldId id="356" r:id="rId37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41" autoAdjust="0"/>
  </p:normalViewPr>
  <p:slideViewPr>
    <p:cSldViewPr>
      <p:cViewPr>
        <p:scale>
          <a:sx n="77" d="100"/>
          <a:sy n="77" d="100"/>
        </p:scale>
        <p:origin x="-1541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48"/>
    </p:cViewPr>
  </p:sorterViewPr>
  <p:notesViewPr>
    <p:cSldViewPr>
      <p:cViewPr varScale="1">
        <p:scale>
          <a:sx n="62" d="100"/>
          <a:sy n="62" d="100"/>
        </p:scale>
        <p:origin x="-2982" y="-96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06E1ACA-EBCA-4EEF-8392-64E451F4FEC0}" type="datetimeFigureOut">
              <a:rPr lang="zh-TW" altLang="en-US"/>
              <a:pPr>
                <a:defRPr/>
              </a:pPr>
              <a:t>2017/3/30</a:t>
            </a:fld>
            <a:endParaRPr lang="en-US" altLang="zh-TW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7D6ADA1-DD4C-430F-9B4B-6FD631881A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825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57A20B5A-6C28-4E1B-A06D-248C239093AC}" type="datetimeFigureOut">
              <a:rPr lang="zh-TW" altLang="en-US"/>
              <a:pPr>
                <a:defRPr/>
              </a:pPr>
              <a:t>2017/3/30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AE8BE0D-75AA-4192-8CE1-67982036D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19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8BE0D-75AA-4192-8CE1-67982036DDC7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AB81A-8AC2-42BF-87DB-6F0292FCD3E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Picture 282" descr="G:\lib\index_01_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6000750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＞形箭號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5A56B-8E7C-4CCF-BE3E-1A638ED63DC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1" name="Picture 282" descr="G:\lib\index_01_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0721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61E3F-4998-4559-85E4-53397AE708D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＞形箭號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A2FD0-FB8D-4143-8316-4ECFEFF09F9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＞形箭號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8D4CF-9E9A-45F3-A4F5-482811FCB4E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＞形箭號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8DEF3-ADE6-4335-BA32-BA39EE455E8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09B15-BD7D-4949-9224-185BD0BF88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3F84-5549-493E-9774-909B0D9CED35}" type="datetime1">
              <a:rPr lang="en-US" altLang="zh-TW" smtClean="0"/>
              <a:pPr/>
              <a:t>3/30/2017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3EE-5B7F-4932-AA51-66E0009285F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9553F-1849-4412-B6D3-097FE52A38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＞形箭號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B0A50-D5D1-4AA8-904D-4228F2F6354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7E8AB-3686-426C-868A-3463112E6F3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72EF-7F67-4857-AF1C-075AFE4B6FE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72EF-7F67-4857-AF1C-075AFE4B6FE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82" descr="G:\lib\index_01_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38" y="6000750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5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群組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群組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手繪多邊形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手繪多邊形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群組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＞形箭號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＞形箭號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＞形箭號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BBFB-3704-42C5-9443-B53A1CD86459}" type="datetimeFigureOut">
              <a:rPr lang="zh-TW" altLang="en-US" smtClean="0"/>
              <a:pPr/>
              <a:t>2017/3/30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EE8B84E-625C-4CAB-B8D2-083B5A3D97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3968" r:id="rId12"/>
    <p:sldLayoutId id="2147483969" r:id="rId13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dicial.gov.tw/assist/count.html" TargetMode="External"/><Relationship Id="rId2" Type="http://schemas.openxmlformats.org/officeDocument/2006/relationships/hyperlink" Target="http://www.judicial.gov.tw/assist/Civilcount9804.exe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jirs.judicial.gov.tw/FLAW/FLAWDAT01.asp?lsid=FL019305" TargetMode="External"/><Relationship Id="rId4" Type="http://schemas.openxmlformats.org/officeDocument/2006/relationships/hyperlink" Target="http://jirs.judicial.gov.tw/FLAW/FLAWDAT01.asp?lsid=FL0013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736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 smtClean="0"/>
              <a:t>民事訴訟法簡介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071938"/>
            <a:ext cx="6400800" cy="1752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TW" altLang="en-US" dirty="0" smtClean="0"/>
              <a:t>                                       </a:t>
            </a:r>
            <a:endParaRPr lang="en-US" altLang="zh-TW" dirty="0" smtClean="0"/>
          </a:p>
          <a:p>
            <a:pPr algn="l" eaLnBrk="1" hangingPunct="1">
              <a:defRPr/>
            </a:pPr>
            <a:r>
              <a:rPr lang="zh-TW" altLang="en-US" dirty="0" smtClean="0"/>
              <a:t>                                       萬國法律事務所</a:t>
            </a:r>
            <a:endParaRPr lang="en-US" altLang="zh-TW" dirty="0" smtClean="0"/>
          </a:p>
          <a:p>
            <a:pPr algn="l" eaLnBrk="1" hangingPunct="1">
              <a:defRPr/>
            </a:pPr>
            <a:r>
              <a:rPr lang="zh-TW" altLang="en-US" dirty="0" smtClean="0"/>
              <a:t>                                       趙書郁資深律師</a:t>
            </a:r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37B21-8190-4407-9508-4D5A904E4F6D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9812" y="6491287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dirty="0" smtClean="0">
                <a:latin typeface="Arial" charset="0"/>
                <a:ea typeface="標楷體" pitchFamily="65" charset="-120"/>
              </a:rPr>
              <a:t>2017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Arial" charset="0"/>
                <a:ea typeface="標楷體" pitchFamily="65" charset="-120"/>
              </a:rPr>
              <a:t>03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Arial" charset="0"/>
                <a:ea typeface="標楷體" pitchFamily="65" charset="-120"/>
              </a:rPr>
              <a:t>29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日</a:t>
            </a:r>
            <a:endParaRPr lang="zh-TW" altLang="en-US" dirty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裁判費計算程式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76864" cy="47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裁判費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非因財產權起訴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上訴之訴訟標的金額－民事訴訟法第</a:t>
            </a:r>
            <a:r>
              <a:rPr lang="en-US" altLang="zh-TW" sz="2000" dirty="0" smtClean="0"/>
              <a:t>77</a:t>
            </a:r>
            <a:r>
              <a:rPr lang="zh-TW" altLang="en-US" sz="2000" dirty="0" smtClean="0"/>
              <a:t>條之</a:t>
            </a:r>
            <a:r>
              <a:rPr lang="en-US" altLang="zh-TW" sz="2000" dirty="0" smtClean="0"/>
              <a:t>14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77</a:t>
            </a:r>
            <a:r>
              <a:rPr lang="zh-TW" altLang="en-US" sz="2000" dirty="0" smtClean="0"/>
              <a:t>條之</a:t>
            </a:r>
            <a:r>
              <a:rPr lang="en-US" altLang="zh-TW" sz="2000" dirty="0" smtClean="0"/>
              <a:t>16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4" y="2492896"/>
          <a:ext cx="7992888" cy="1080120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  <a:gridCol w="2664296"/>
              </a:tblGrid>
              <a:tr h="540060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非因財產權起訴／上訴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第一審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第二、三審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/>
                        <a:t>3,000</a:t>
                      </a:r>
                      <a:r>
                        <a:rPr lang="zh-TW" altLang="en-US" b="0" dirty="0"/>
                        <a:t>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/>
                        <a:t>4,500</a:t>
                      </a:r>
                      <a:r>
                        <a:rPr lang="zh-TW" altLang="en-US" b="0" dirty="0"/>
                        <a:t>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95536" y="3937769"/>
          <a:ext cx="7848873" cy="1806750"/>
        </p:xfrm>
        <a:graphic>
          <a:graphicData uri="http://schemas.openxmlformats.org/drawingml/2006/table">
            <a:tbl>
              <a:tblPr/>
              <a:tblGrid>
                <a:gridCol w="2616291"/>
                <a:gridCol w="2616291"/>
                <a:gridCol w="2616291"/>
              </a:tblGrid>
              <a:tr h="1075230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/>
                        <a:buChar char=""/>
                      </a:pP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再審之訴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/>
                        <a:buNone/>
                      </a:pP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按起訴法院之審級，依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民事訴訟法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條之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、第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條之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及第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之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規定徵收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105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b="0" dirty="0"/>
                        <a:t>聲請再審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/>
                        <a:t>第一審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/>
                        <a:t>第二、三審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1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/>
                        <a:t>1,000</a:t>
                      </a:r>
                      <a:r>
                        <a:rPr lang="zh-TW" altLang="en-US" b="0" dirty="0"/>
                        <a:t>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/>
                        <a:t>1,000</a:t>
                      </a:r>
                      <a:r>
                        <a:rPr lang="zh-TW" altLang="en-US" b="0" dirty="0"/>
                        <a:t>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-507831"/>
            <a:ext cx="234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>
          <a:xfrm>
            <a:off x="539552" y="6093296"/>
            <a:ext cx="5318332" cy="504056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+mj-ea"/>
              </a:rPr>
              <a:t>資料來源：司法院網站</a:t>
            </a:r>
            <a:endParaRPr lang="en-US" altLang="zh-TW" b="1" dirty="0" smtClean="0">
              <a:latin typeface="+mj-ea"/>
            </a:endParaRP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 smtClean="0"/>
              <a:t>合法起訴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法院收受起訴狀後，會進行一連串分案、分股、定承審法官的程序。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起訴要件審查</a:t>
            </a:r>
            <a:endParaRPr lang="en-US" altLang="zh-TW" dirty="0" smtClean="0"/>
          </a:p>
          <a:p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書狀應記載事項－民事訴訟法第</a:t>
            </a:r>
            <a:r>
              <a:rPr lang="en-US" altLang="zh-TW" sz="2400" kern="1400" dirty="0" smtClean="0">
                <a:latin typeface="Times New Roman" pitchFamily="18" charset="0"/>
              </a:rPr>
              <a:t>244</a:t>
            </a:r>
            <a:r>
              <a:rPr lang="zh-TW" altLang="en-US" sz="2400" kern="1400" dirty="0" smtClean="0">
                <a:latin typeface="Times New Roman" pitchFamily="18" charset="0"/>
              </a:rPr>
              <a:t>條第</a:t>
            </a:r>
            <a:r>
              <a:rPr lang="en-US" altLang="zh-TW" sz="2400" kern="1400" dirty="0" smtClean="0">
                <a:latin typeface="Times New Roman" pitchFamily="18" charset="0"/>
              </a:rPr>
              <a:t>1</a:t>
            </a:r>
            <a:r>
              <a:rPr lang="zh-TW" altLang="en-US" sz="2400" kern="1400" dirty="0" smtClean="0">
                <a:latin typeface="Times New Roman" pitchFamily="18" charset="0"/>
              </a:rPr>
              <a:t>項、第</a:t>
            </a:r>
            <a:r>
              <a:rPr lang="en-US" altLang="zh-TW" sz="2400" kern="1400" dirty="0" smtClean="0">
                <a:latin typeface="Times New Roman" pitchFamily="18" charset="0"/>
              </a:rPr>
              <a:t>116</a:t>
            </a:r>
            <a:r>
              <a:rPr lang="zh-TW" altLang="en-US" sz="2400" kern="1400" dirty="0" smtClean="0">
                <a:latin typeface="Times New Roman" pitchFamily="18" charset="0"/>
              </a:rPr>
              <a:t>條、第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                                     </a:t>
            </a:r>
            <a:r>
              <a:rPr lang="en-US" altLang="zh-TW" sz="2400" kern="1400" dirty="0" smtClean="0">
                <a:latin typeface="Times New Roman" pitchFamily="18" charset="0"/>
              </a:rPr>
              <a:t>117</a:t>
            </a:r>
            <a:r>
              <a:rPr lang="zh-TW" altLang="en-US" sz="2400" kern="1400" dirty="0" smtClean="0">
                <a:latin typeface="Times New Roman" pitchFamily="18" charset="0"/>
              </a:rPr>
              <a:t>條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60000"/>
              </a:lnSpc>
              <a:buNone/>
              <a:defRPr/>
            </a:pPr>
            <a:endParaRPr lang="en-US" altLang="zh-TW" sz="2400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60000"/>
              </a:lnSpc>
              <a:defRPr/>
            </a:pPr>
            <a:r>
              <a:rPr lang="zh-TW" altLang="en-US" sz="2400" dirty="0" smtClean="0">
                <a:latin typeface="Times New Roman" pitchFamily="18" charset="0"/>
              </a:rPr>
              <a:t>裁判費預納－民事訴訟法第</a:t>
            </a:r>
            <a:r>
              <a:rPr lang="en-US" altLang="zh-TW" sz="2400" dirty="0" smtClean="0">
                <a:latin typeface="Times New Roman" pitchFamily="18" charset="0"/>
              </a:rPr>
              <a:t>77</a:t>
            </a:r>
            <a:r>
              <a:rPr lang="zh-TW" altLang="en-US" sz="2400" dirty="0" smtClean="0">
                <a:latin typeface="Times New Roman" pitchFamily="18" charset="0"/>
              </a:rPr>
              <a:t>條之</a:t>
            </a:r>
            <a:r>
              <a:rPr lang="en-US" altLang="zh-TW" sz="2400" dirty="0" smtClean="0">
                <a:latin typeface="Times New Roman" pitchFamily="18" charset="0"/>
              </a:rPr>
              <a:t>13</a:t>
            </a:r>
            <a:r>
              <a:rPr lang="zh-TW" altLang="en-US" sz="2400" dirty="0" smtClean="0">
                <a:latin typeface="Times New Roman" pitchFamily="18" charset="0"/>
              </a:rPr>
              <a:t>以下規定。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60000"/>
              </a:lnSpc>
              <a:buNone/>
              <a:defRPr/>
            </a:pPr>
            <a:endParaRPr lang="en-US" altLang="zh-TW" sz="2400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60000"/>
              </a:lnSpc>
              <a:buNone/>
              <a:defRPr/>
            </a:pPr>
            <a:endParaRPr lang="en-US" altLang="zh-TW" sz="2400" dirty="0" smtClean="0">
              <a:latin typeface="Times New Roman" pitchFamily="18" charset="0"/>
            </a:endParaRPr>
          </a:p>
          <a:p>
            <a:pPr marL="342900" lvl="1" indent="-342900">
              <a:lnSpc>
                <a:spcPct val="600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b="1" dirty="0" smtClean="0"/>
              <a:t>欠缺起訴要件－</a:t>
            </a:r>
            <a:endParaRPr lang="en-US" altLang="zh-TW" sz="3200" b="1" dirty="0" smtClean="0"/>
          </a:p>
          <a:p>
            <a:pPr marL="342900" lvl="1" indent="-342900">
              <a:lnSpc>
                <a:spcPct val="60000"/>
              </a:lnSpc>
              <a:buSzPct val="50000"/>
              <a:buNone/>
              <a:defRPr/>
            </a:pP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限期補正，未補正依民事訴訟法第</a:t>
            </a:r>
            <a:r>
              <a:rPr lang="en-US" altLang="zh-TW" sz="2400" kern="1400" dirty="0" smtClean="0">
                <a:latin typeface="Times New Roman" pitchFamily="18" charset="0"/>
              </a:rPr>
              <a:t>249</a:t>
            </a:r>
            <a:r>
              <a:rPr lang="zh-TW" altLang="en-US" sz="2400" kern="1400" dirty="0" smtClean="0">
                <a:latin typeface="Times New Roman" pitchFamily="18" charset="0"/>
              </a:rPr>
              <a:t>條第</a:t>
            </a:r>
            <a:r>
              <a:rPr lang="en-US" altLang="zh-TW" sz="2400" kern="1400" dirty="0" smtClean="0">
                <a:latin typeface="Times New Roman" pitchFamily="18" charset="0"/>
              </a:rPr>
              <a:t>1</a:t>
            </a:r>
            <a:r>
              <a:rPr lang="zh-TW" altLang="en-US" sz="2400" kern="1400" dirty="0" smtClean="0">
                <a:latin typeface="Times New Roman" pitchFamily="18" charset="0"/>
              </a:rPr>
              <a:t>項第</a:t>
            </a:r>
            <a:r>
              <a:rPr lang="en-US" altLang="zh-TW" sz="2400" kern="1400" dirty="0" smtClean="0">
                <a:latin typeface="Times New Roman" pitchFamily="18" charset="0"/>
              </a:rPr>
              <a:t>6</a:t>
            </a:r>
            <a:r>
              <a:rPr lang="zh-TW" altLang="en-US" sz="2400" kern="1400" dirty="0" smtClean="0">
                <a:latin typeface="Times New Roman" pitchFamily="18" charset="0"/>
              </a:rPr>
              <a:t>款規定裁定駁回訴訟。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60000"/>
              </a:lnSpc>
              <a:defRPr/>
            </a:pPr>
            <a:endParaRPr lang="en-US" altLang="zh-TW" sz="2400" dirty="0" smtClean="0">
              <a:latin typeface="Times New Roman" pitchFamily="18" charset="0"/>
            </a:endParaRPr>
          </a:p>
          <a:p>
            <a:endParaRPr lang="en-US" altLang="zh-TW" sz="2400" kern="1400" dirty="0" smtClean="0">
              <a:latin typeface="Times New Roman" pitchFamily="18" charset="0"/>
            </a:endParaRPr>
          </a:p>
          <a:p>
            <a:endParaRPr lang="en-US" altLang="zh-TW" dirty="0" smtClean="0"/>
          </a:p>
          <a:p>
            <a:endParaRPr lang="zh-TW" altLang="en-US" sz="3000" dirty="0" smtClean="0"/>
          </a:p>
        </p:txBody>
      </p:sp>
      <p:pic>
        <p:nvPicPr>
          <p:cNvPr id="4" name="Picture 4" descr="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-180975"/>
            <a:ext cx="16192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合法起訴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起訴程序合法要件審查</a:t>
            </a:r>
            <a:endParaRPr lang="en-US" altLang="zh-TW" dirty="0" smtClean="0"/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當事人能力                                   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訴訟能力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訴訟代理權有無欠缺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當事人適格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訴之利益</a:t>
            </a:r>
            <a:r>
              <a:rPr lang="en-US" altLang="zh-TW" sz="2400" kern="1400" dirty="0" smtClean="0">
                <a:latin typeface="Times New Roman" pitchFamily="18" charset="0"/>
              </a:rPr>
              <a:t>/</a:t>
            </a:r>
            <a:r>
              <a:rPr lang="zh-TW" altLang="en-US" sz="2400" kern="1400" dirty="0" smtClean="0">
                <a:latin typeface="Times New Roman" pitchFamily="18" charset="0"/>
              </a:rPr>
              <a:t>權利保護必要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342900" lvl="1" indent="-342900">
              <a:buSzPct val="50000"/>
              <a:buFont typeface="Wingdings 2"/>
              <a:buChar char=""/>
            </a:pPr>
            <a:r>
              <a:rPr lang="zh-TW" altLang="en-US" sz="3200" b="1" dirty="0" smtClean="0"/>
              <a:t>欠缺起訴程序合法要件</a:t>
            </a:r>
            <a:endParaRPr lang="en-US" altLang="zh-TW" sz="3200" b="1" dirty="0" smtClean="0"/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欠缺當事人能力、訴訟能力或訴訟代理權，不能補正或限期補正未補正者，依民事訴訟法第</a:t>
            </a:r>
            <a:r>
              <a:rPr lang="en-US" altLang="zh-TW" sz="2400" kern="1400" dirty="0" smtClean="0">
                <a:latin typeface="Times New Roman" pitchFamily="18" charset="0"/>
              </a:rPr>
              <a:t>249</a:t>
            </a:r>
            <a:r>
              <a:rPr lang="zh-TW" altLang="en-US" sz="2400" kern="1400" dirty="0" smtClean="0">
                <a:latin typeface="Times New Roman" pitchFamily="18" charset="0"/>
              </a:rPr>
              <a:t>條第</a:t>
            </a:r>
            <a:r>
              <a:rPr lang="en-US" altLang="zh-TW" sz="2400" kern="1400" dirty="0" smtClean="0">
                <a:latin typeface="Times New Roman" pitchFamily="18" charset="0"/>
              </a:rPr>
              <a:t>1</a:t>
            </a:r>
            <a:r>
              <a:rPr lang="zh-TW" altLang="en-US" sz="2400" kern="1400" dirty="0" smtClean="0">
                <a:latin typeface="Times New Roman" pitchFamily="18" charset="0"/>
              </a:rPr>
              <a:t>項相關規定以裁定駁回起訴。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lvl="1"/>
            <a:r>
              <a:rPr lang="zh-TW" altLang="en-US" sz="2400" kern="1400" dirty="0" smtClean="0">
                <a:latin typeface="Times New Roman" pitchFamily="18" charset="0"/>
              </a:rPr>
              <a:t>欠缺當事人適格、訴之利益或權利保護必要，則依民事訴訟法第</a:t>
            </a:r>
            <a:r>
              <a:rPr lang="en-US" altLang="zh-TW" sz="2400" kern="1400" dirty="0" smtClean="0">
                <a:latin typeface="Times New Roman" pitchFamily="18" charset="0"/>
              </a:rPr>
              <a:t>249</a:t>
            </a:r>
            <a:r>
              <a:rPr lang="zh-TW" altLang="en-US" sz="2400" kern="1400" dirty="0" smtClean="0">
                <a:latin typeface="Times New Roman" pitchFamily="18" charset="0"/>
              </a:rPr>
              <a:t>條第</a:t>
            </a:r>
            <a:r>
              <a:rPr lang="en-US" altLang="zh-TW" sz="2400" kern="1400" dirty="0" smtClean="0">
                <a:latin typeface="Times New Roman" pitchFamily="18" charset="0"/>
              </a:rPr>
              <a:t>2</a:t>
            </a:r>
            <a:r>
              <a:rPr lang="zh-TW" altLang="en-US" sz="2400" kern="1400" dirty="0" smtClean="0">
                <a:latin typeface="Times New Roman" pitchFamily="18" charset="0"/>
              </a:rPr>
              <a:t>項規定已判決駁回起訴。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342900" lvl="1" indent="-342900">
              <a:buSzPct val="50000"/>
              <a:buFont typeface="Wingdings 2"/>
              <a:buChar char=""/>
            </a:pPr>
            <a:endParaRPr lang="en-US" altLang="zh-TW" sz="3200" b="1" dirty="0" smtClean="0"/>
          </a:p>
          <a:p>
            <a:pPr>
              <a:buNone/>
            </a:pPr>
            <a:endParaRPr lang="zh-TW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訴訟審理原則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當事人主義－當事人對訴訟程序有主導權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200" kern="1400" dirty="0" smtClean="0">
                <a:latin typeface="Times New Roman" pitchFamily="18" charset="0"/>
              </a:rPr>
              <a:t>處分權主義－訴訟之開始、審判對象之特定及訴訟之終了均</a:t>
            </a:r>
            <a:endParaRPr lang="en-US" altLang="zh-TW" sz="22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zh-TW" altLang="en-US" sz="2200" kern="1400" dirty="0" smtClean="0">
                <a:latin typeface="Times New Roman" pitchFamily="18" charset="0"/>
              </a:rPr>
              <a:t>                            應委由當事人自由決定。</a:t>
            </a:r>
            <a:endParaRPr lang="en-US" altLang="zh-TW" sz="22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200" kern="1400" dirty="0" smtClean="0">
                <a:latin typeface="Times New Roman" pitchFamily="18" charset="0"/>
              </a:rPr>
              <a:t>辯論主義－判決所必要之事實及證據，應由當事人蒐集並提出。</a:t>
            </a:r>
            <a:endParaRPr lang="en-US" altLang="zh-TW" sz="22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22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職權進行主義－法院對訴訟程序有主導權</a:t>
            </a:r>
            <a:endParaRPr lang="en-US" altLang="zh-TW" sz="3200" dirty="0" smtClean="0"/>
          </a:p>
          <a:p>
            <a:pPr marL="342900" lvl="1" indent="-342900">
              <a:lnSpc>
                <a:spcPts val="2600"/>
              </a:lnSpc>
              <a:buSzPct val="50000"/>
              <a:buNone/>
              <a:defRPr/>
            </a:pP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200" kern="1400" dirty="0" smtClean="0">
                <a:latin typeface="Times New Roman" pitchFamily="18" charset="0"/>
              </a:rPr>
              <a:t>職權調查主義－程序之開始、範圍及終結由法院決定主導。</a:t>
            </a:r>
            <a:endParaRPr lang="en-US" altLang="zh-TW" sz="22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200" kern="1400" dirty="0" smtClean="0">
                <a:latin typeface="Times New Roman" pitchFamily="18" charset="0"/>
              </a:rPr>
              <a:t>職權探知主義</a:t>
            </a:r>
            <a:r>
              <a:rPr lang="zh-TW" altLang="en-US" sz="2200" kern="1400" dirty="0" smtClean="0">
                <a:latin typeface="Times New Roman" pitchFamily="18" charset="0"/>
              </a:rPr>
              <a:t>－訴訟</a:t>
            </a:r>
            <a:r>
              <a:rPr lang="zh-TW" altLang="en-US" sz="2200" kern="1400" dirty="0" smtClean="0">
                <a:latin typeface="Times New Roman" pitchFamily="18" charset="0"/>
              </a:rPr>
              <a:t>資料之蒐集由法院為之。</a:t>
            </a:r>
            <a:endParaRPr lang="en-US" altLang="zh-TW" sz="22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endParaRPr lang="zh-TW" altLang="en-US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集中審理</a:t>
            </a:r>
            <a:endParaRPr lang="zh-TW" altLang="en-US" dirty="0"/>
          </a:p>
        </p:txBody>
      </p:sp>
      <p:pic>
        <p:nvPicPr>
          <p:cNvPr id="4" name="內容版面配置區 3" descr="litigation03_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08912" cy="417646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5390340" cy="432048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+mj-ea"/>
              </a:rPr>
              <a:t>資料來源：臺灣高等法院高雄分院網站</a:t>
            </a:r>
            <a:endParaRPr lang="en-US" altLang="zh-TW" b="1" dirty="0" smtClean="0">
              <a:latin typeface="+mj-ea"/>
            </a:endParaRP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集中審理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b="1" dirty="0" smtClean="0"/>
              <a:t>書狀先行程序</a:t>
            </a:r>
            <a:endParaRPr lang="en-US" altLang="zh-TW" sz="7200" b="1" dirty="0" smtClean="0"/>
          </a:p>
          <a:p>
            <a:pPr>
              <a:buNone/>
            </a:pPr>
            <a:endParaRPr lang="en-US" altLang="zh-TW" sz="6400" b="1" dirty="0" smtClean="0"/>
          </a:p>
          <a:p>
            <a:r>
              <a:rPr lang="zh-TW" altLang="en-US" sz="7200" b="1" dirty="0" smtClean="0"/>
              <a:t>準備程序－法院為準備言詞辯論所進行闡明法律關係之程序。</a:t>
            </a:r>
            <a:endParaRPr lang="en-US" altLang="zh-TW" sz="7200" b="1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書狀交換－民事訴訟法第</a:t>
            </a:r>
            <a:r>
              <a:rPr lang="en-US" altLang="zh-TW" sz="6400" kern="1400" dirty="0" smtClean="0">
                <a:latin typeface="Times New Roman" pitchFamily="18" charset="0"/>
              </a:rPr>
              <a:t>265</a:t>
            </a:r>
            <a:r>
              <a:rPr lang="zh-TW" altLang="en-US" sz="6400" kern="1400" dirty="0" smtClean="0">
                <a:latin typeface="Times New Roman" pitchFamily="18" charset="0"/>
              </a:rPr>
              <a:t>條</a:t>
            </a:r>
            <a:r>
              <a:rPr lang="en-US" altLang="zh-TW" sz="6400" kern="1400" dirty="0" smtClean="0">
                <a:latin typeface="Times New Roman" pitchFamily="18" charset="0"/>
              </a:rPr>
              <a:t>~</a:t>
            </a:r>
            <a:r>
              <a:rPr lang="zh-TW" altLang="en-US" sz="6400" kern="1400" dirty="0" smtClean="0">
                <a:latin typeface="Times New Roman" pitchFamily="18" charset="0"/>
              </a:rPr>
              <a:t>第</a:t>
            </a:r>
            <a:r>
              <a:rPr lang="en-US" altLang="zh-TW" sz="6400" kern="1400" dirty="0" smtClean="0">
                <a:latin typeface="Times New Roman" pitchFamily="18" charset="0"/>
              </a:rPr>
              <a:t>268</a:t>
            </a:r>
            <a:r>
              <a:rPr lang="zh-TW" altLang="en-US" sz="6400" kern="1400" dirty="0" smtClean="0">
                <a:latin typeface="Times New Roman" pitchFamily="18" charset="0"/>
              </a:rPr>
              <a:t>條。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爭點整理－民事訴訟法第</a:t>
            </a:r>
            <a:r>
              <a:rPr lang="en-US" altLang="zh-TW" sz="6400" kern="1400" dirty="0" smtClean="0">
                <a:latin typeface="Times New Roman" pitchFamily="18" charset="0"/>
              </a:rPr>
              <a:t>270</a:t>
            </a:r>
            <a:r>
              <a:rPr lang="zh-TW" altLang="en-US" sz="6400" kern="1400" dirty="0" smtClean="0">
                <a:latin typeface="Times New Roman" pitchFamily="18" charset="0"/>
              </a:rPr>
              <a:t>條之</a:t>
            </a:r>
            <a:r>
              <a:rPr lang="en-US" altLang="zh-TW" sz="6400" kern="1400" dirty="0" smtClean="0">
                <a:latin typeface="Times New Roman" pitchFamily="18" charset="0"/>
              </a:rPr>
              <a:t>1</a:t>
            </a:r>
            <a:r>
              <a:rPr lang="zh-TW" altLang="en-US" sz="6400" kern="1400" dirty="0" smtClean="0">
                <a:latin typeface="Times New Roman" pitchFamily="18" charset="0"/>
              </a:rPr>
              <a:t>。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調查證據－民事訴訟法第</a:t>
            </a:r>
            <a:r>
              <a:rPr lang="en-US" altLang="zh-TW" sz="6400" kern="1400" dirty="0" smtClean="0">
                <a:latin typeface="Times New Roman" pitchFamily="18" charset="0"/>
              </a:rPr>
              <a:t>270</a:t>
            </a:r>
            <a:r>
              <a:rPr lang="zh-TW" altLang="en-US" sz="6400" kern="1400" dirty="0" smtClean="0">
                <a:latin typeface="Times New Roman" pitchFamily="18" charset="0"/>
              </a:rPr>
              <a:t>條第</a:t>
            </a:r>
            <a:r>
              <a:rPr lang="en-US" altLang="zh-TW" sz="6400" kern="1400" dirty="0" smtClean="0">
                <a:latin typeface="Times New Roman" pitchFamily="18" charset="0"/>
              </a:rPr>
              <a:t>2</a:t>
            </a:r>
            <a:r>
              <a:rPr lang="zh-TW" altLang="en-US" sz="6400" kern="1400" dirty="0" smtClean="0">
                <a:latin typeface="Times New Roman" pitchFamily="18" charset="0"/>
              </a:rPr>
              <a:t>項。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64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7200" b="1" dirty="0" smtClean="0"/>
              <a:t>言詞辯論</a:t>
            </a:r>
            <a:r>
              <a:rPr lang="zh-TW" altLang="en-US" sz="7200" dirty="0" smtClean="0"/>
              <a:t>－</a:t>
            </a:r>
            <a:r>
              <a:rPr lang="zh-TW" altLang="en-US" sz="7200" b="1" dirty="0" smtClean="0"/>
              <a:t>經言詞辯論後，如達於可裁判之程度，法院得宣布言詞辯論終結，</a:t>
            </a:r>
            <a:endParaRPr lang="en-US" altLang="zh-TW" sz="7200" b="1" dirty="0" smtClean="0"/>
          </a:p>
          <a:p>
            <a:pPr marL="342900" lvl="1" indent="-342900">
              <a:lnSpc>
                <a:spcPts val="2600"/>
              </a:lnSpc>
              <a:buSzPct val="50000"/>
              <a:buNone/>
              <a:defRPr/>
            </a:pPr>
            <a:r>
              <a:rPr lang="zh-TW" altLang="en-US" sz="7200" b="1" dirty="0" smtClean="0"/>
              <a:t>                              定宣判期日</a:t>
            </a:r>
            <a:endParaRPr lang="en-US" altLang="zh-TW" sz="7200" b="1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公開主義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直接主義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兩造審理審理主義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言詞主義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繼續審理主義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6400" kern="1400" dirty="0" smtClean="0">
                <a:latin typeface="Times New Roman" pitchFamily="18" charset="0"/>
              </a:rPr>
              <a:t>適時提出主義</a:t>
            </a:r>
            <a:endParaRPr lang="en-US" altLang="zh-TW" sz="64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20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送達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2400" dirty="0" smtClean="0"/>
              <a:t>應受送達人</a:t>
            </a: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b="1" kern="1400" dirty="0" smtClean="0">
                <a:latin typeface="Times New Roman" pitchFamily="18" charset="0"/>
              </a:rPr>
              <a:t>本人</a:t>
            </a:r>
            <a:endParaRPr lang="en-US" altLang="zh-TW" sz="1800" b="1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800" b="1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b="1" kern="1400" dirty="0" smtClean="0">
                <a:latin typeface="Times New Roman" pitchFamily="18" charset="0"/>
              </a:rPr>
              <a:t>訴訟代理人</a:t>
            </a:r>
            <a:endParaRPr lang="en-US" altLang="zh-TW" sz="1800" b="1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en-US" altLang="zh-TW" sz="1600" kern="1400" dirty="0" smtClean="0">
                <a:latin typeface="Times New Roman" pitchFamily="18" charset="0"/>
              </a:rPr>
              <a:t>Q</a:t>
            </a:r>
            <a:r>
              <a:rPr lang="zh-TW" altLang="en-US" sz="1600" kern="1400" dirty="0" smtClean="0">
                <a:latin typeface="Times New Roman" pitchFamily="18" charset="0"/>
              </a:rPr>
              <a:t>：若當事人有委任訴訟代理人，可否逕向當事人送達？是否發生送達效力？</a:t>
            </a:r>
            <a:endParaRPr lang="en-US" altLang="zh-TW" sz="16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en-US" altLang="zh-TW" sz="1600" kern="1400" dirty="0" smtClean="0">
                <a:latin typeface="Times New Roman" pitchFamily="18" charset="0"/>
              </a:rPr>
              <a:t>A</a:t>
            </a:r>
            <a:r>
              <a:rPr lang="zh-TW" altLang="en-US" sz="1600" kern="1400" dirty="0" smtClean="0">
                <a:latin typeface="Times New Roman" pitchFamily="18" charset="0"/>
              </a:rPr>
              <a:t>：本人於委任訴訟代理人為送達時，應解釋為已喪失收受送達之權限，故除經審判長裁定，否則逕對本人送達者，不生送達效力。</a:t>
            </a:r>
            <a:r>
              <a:rPr lang="en-US" altLang="zh-TW" sz="1600" kern="1400" dirty="0" smtClean="0">
                <a:latin typeface="Times New Roman" pitchFamily="18" charset="0"/>
              </a:rPr>
              <a:t>(</a:t>
            </a:r>
            <a:r>
              <a:rPr lang="zh-TW" altLang="en-US" sz="1600" kern="1400" dirty="0" smtClean="0">
                <a:latin typeface="Times New Roman" pitchFamily="18" charset="0"/>
              </a:rPr>
              <a:t>最高法院</a:t>
            </a:r>
            <a:r>
              <a:rPr lang="en-US" altLang="zh-TW" sz="1600" kern="1400" dirty="0" smtClean="0">
                <a:latin typeface="Times New Roman" pitchFamily="18" charset="0"/>
              </a:rPr>
              <a:t>90</a:t>
            </a:r>
            <a:r>
              <a:rPr lang="zh-TW" altLang="en-US" sz="1600" kern="1400" dirty="0" smtClean="0">
                <a:latin typeface="Times New Roman" pitchFamily="18" charset="0"/>
              </a:rPr>
              <a:t>年第</a:t>
            </a:r>
            <a:r>
              <a:rPr lang="en-US" altLang="zh-TW" sz="1600" kern="1400" dirty="0" smtClean="0">
                <a:latin typeface="Times New Roman" pitchFamily="18" charset="0"/>
              </a:rPr>
              <a:t>7</a:t>
            </a:r>
            <a:r>
              <a:rPr lang="zh-TW" altLang="en-US" sz="1600" kern="1400" dirty="0" smtClean="0">
                <a:latin typeface="Times New Roman" pitchFamily="18" charset="0"/>
              </a:rPr>
              <a:t>次會議參照。</a:t>
            </a:r>
            <a:r>
              <a:rPr lang="en-US" altLang="zh-TW" sz="1600" kern="1400" dirty="0" smtClean="0">
                <a:latin typeface="Times New Roman" pitchFamily="18" charset="0"/>
              </a:rPr>
              <a:t>)</a:t>
            </a: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6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b="1" kern="1400" dirty="0" smtClean="0">
                <a:latin typeface="Times New Roman" pitchFamily="18" charset="0"/>
              </a:rPr>
              <a:t>送達代收人</a:t>
            </a:r>
            <a:r>
              <a:rPr lang="en-US" altLang="zh-TW" sz="1800" kern="1400" dirty="0" smtClean="0">
                <a:latin typeface="Times New Roman" pitchFamily="18" charset="0"/>
              </a:rPr>
              <a:t>(</a:t>
            </a:r>
            <a:r>
              <a:rPr lang="zh-TW" altLang="en-US" sz="1800" kern="1400" dirty="0" smtClean="0">
                <a:latin typeface="Times New Roman" pitchFamily="18" charset="0"/>
              </a:rPr>
              <a:t>民事訴訟法第</a:t>
            </a:r>
            <a:r>
              <a:rPr lang="en-US" altLang="zh-TW" sz="1800" kern="1400" dirty="0" smtClean="0">
                <a:latin typeface="Times New Roman" pitchFamily="18" charset="0"/>
              </a:rPr>
              <a:t>133</a:t>
            </a:r>
            <a:r>
              <a:rPr lang="zh-TW" altLang="en-US" sz="1800" kern="1400" dirty="0" smtClean="0">
                <a:latin typeface="Times New Roman" pitchFamily="18" charset="0"/>
              </a:rPr>
              <a:t>條</a:t>
            </a:r>
            <a:r>
              <a:rPr lang="en-US" altLang="zh-TW" sz="1800" kern="1400" dirty="0" smtClean="0">
                <a:latin typeface="Times New Roman" pitchFamily="18" charset="0"/>
              </a:rPr>
              <a:t>)</a:t>
            </a: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en-US" altLang="zh-TW" sz="1600" kern="1400" dirty="0" smtClean="0">
                <a:latin typeface="Times New Roman" pitchFamily="18" charset="0"/>
              </a:rPr>
              <a:t>Q</a:t>
            </a:r>
            <a:r>
              <a:rPr lang="zh-TW" altLang="en-US" sz="1600" kern="1400" dirty="0" smtClean="0">
                <a:latin typeface="Times New Roman" pitchFamily="18" charset="0"/>
              </a:rPr>
              <a:t>：若當事人有指定送達代收人，得否未向送達代收人送達而逕向當事人送達？</a:t>
            </a:r>
            <a:endParaRPr lang="en-US" altLang="zh-TW" sz="16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en-US" altLang="zh-TW" sz="1600" kern="1400" dirty="0" smtClean="0">
                <a:latin typeface="Times New Roman" pitchFamily="18" charset="0"/>
              </a:rPr>
              <a:t>A</a:t>
            </a:r>
            <a:r>
              <a:rPr lang="zh-TW" altLang="en-US" sz="1600" kern="1400" dirty="0" smtClean="0">
                <a:latin typeface="Times New Roman" pitchFamily="18" charset="0"/>
              </a:rPr>
              <a:t>：有指定送達代收人時，如逕向當事人本人為送達，對當時人而言並無不利，即非法所不許。</a:t>
            </a:r>
            <a:r>
              <a:rPr lang="en-US" altLang="zh-TW" sz="1600" kern="1400" dirty="0" smtClean="0">
                <a:latin typeface="Times New Roman" pitchFamily="18" charset="0"/>
              </a:rPr>
              <a:t>(</a:t>
            </a:r>
            <a:r>
              <a:rPr lang="zh-TW" altLang="en-US" sz="1600" kern="1400" dirty="0" smtClean="0">
                <a:latin typeface="Times New Roman" pitchFamily="18" charset="0"/>
              </a:rPr>
              <a:t>最高法院</a:t>
            </a:r>
            <a:r>
              <a:rPr lang="en-US" altLang="zh-TW" sz="1600" kern="1400" dirty="0" smtClean="0">
                <a:latin typeface="Times New Roman" pitchFamily="18" charset="0"/>
              </a:rPr>
              <a:t>26</a:t>
            </a:r>
            <a:r>
              <a:rPr lang="zh-TW" altLang="en-US" sz="1600" kern="1400" dirty="0" smtClean="0">
                <a:latin typeface="Times New Roman" pitchFamily="18" charset="0"/>
              </a:rPr>
              <a:t>年渝抗字第</a:t>
            </a:r>
            <a:r>
              <a:rPr lang="en-US" altLang="zh-TW" sz="1600" kern="1400" dirty="0" smtClean="0">
                <a:latin typeface="Times New Roman" pitchFamily="18" charset="0"/>
              </a:rPr>
              <a:t>502</a:t>
            </a:r>
            <a:r>
              <a:rPr lang="zh-TW" altLang="en-US" sz="1600" kern="1400" dirty="0" smtClean="0">
                <a:latin typeface="Times New Roman" pitchFamily="18" charset="0"/>
              </a:rPr>
              <a:t>號判例參照</a:t>
            </a:r>
            <a:r>
              <a:rPr lang="en-US" altLang="zh-TW" sz="1600" kern="14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A441C-0388-461B-A017-E1902753096F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期日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342900" lvl="2" indent="-342900">
              <a:buSzPct val="50000"/>
              <a:buFont typeface="Wingdings 2"/>
              <a:buChar char=""/>
              <a:defRPr/>
            </a:pPr>
            <a:r>
              <a:rPr lang="zh-TW" altLang="en-US" dirty="0" smtClean="0"/>
              <a:t>期日－法院與當事人或訴訟關係人會和於一定處所而為訴</a:t>
            </a:r>
            <a:endParaRPr lang="en-US" altLang="zh-TW" dirty="0" smtClean="0"/>
          </a:p>
          <a:p>
            <a:pPr marL="342900" lvl="2" indent="-342900">
              <a:buSzPct val="50000"/>
              <a:buNone/>
              <a:defRPr/>
            </a:pPr>
            <a:r>
              <a:rPr lang="zh-TW" altLang="en-US" dirty="0" smtClean="0"/>
              <a:t>                    訟行為之時間，為單一之時間點。</a:t>
            </a:r>
            <a:endParaRPr lang="en-US" altLang="zh-TW" dirty="0" smtClean="0"/>
          </a:p>
          <a:p>
            <a:pPr marL="342900" lvl="2" indent="-342900">
              <a:buSzPct val="50000"/>
              <a:buNone/>
              <a:defRPr/>
            </a:pP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因訴訟行為不同，而有不同名稱。例如：準備程序期日、言詞辯論期日、宣示判決期日、調查證據期日。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指定人：審判長、受命或受託法官。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指定方法：以裁定為之、當面告知、當事人或訴訟關係人以書狀陳明屆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r>
              <a:rPr lang="zh-TW" altLang="en-US" sz="1800" kern="1400" smtClean="0">
                <a:latin typeface="Times New Roman" pitchFamily="18" charset="0"/>
              </a:rPr>
              <a:t>                         期到場。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342900" lvl="2" indent="-342900">
              <a:buSzPct val="50000"/>
              <a:buNone/>
              <a:defRPr/>
            </a:pPr>
            <a:endParaRPr lang="en-US" altLang="zh-TW" dirty="0" smtClean="0"/>
          </a:p>
          <a:p>
            <a:pPr lvl="2" eaLnBrk="1" hangingPunct="1">
              <a:defRPr/>
            </a:pPr>
            <a:endParaRPr lang="zh-TW" altLang="en-US" dirty="0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4CC39-F80C-4837-9B8A-F3538953AD5B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期間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19255" cy="492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17"/>
                <a:gridCol w="1094927"/>
                <a:gridCol w="1008112"/>
                <a:gridCol w="1872208"/>
                <a:gridCol w="3528391"/>
              </a:tblGrid>
              <a:tr h="216624">
                <a:tc row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期間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法定期間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非行為期間：在途期間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(§162)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、就審期間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(§251)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6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行為期間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>
                          <a:latin typeface="Times New Roman"/>
                          <a:ea typeface="標楷體"/>
                        </a:rPr>
                        <a:t>職務期間</a:t>
                      </a:r>
                      <a:r>
                        <a:rPr lang="en-US" sz="140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400">
                          <a:latin typeface="Times New Roman"/>
                          <a:ea typeface="標楷體"/>
                        </a:rPr>
                        <a:t>訓示期間</a:t>
                      </a:r>
                      <a:r>
                        <a:rPr lang="en-US" sz="1400"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1400">
                          <a:latin typeface="Times New Roman"/>
                          <a:ea typeface="標楷體"/>
                        </a:rPr>
                        <a:t>：宣判判決期間</a:t>
                      </a:r>
                      <a:r>
                        <a:rPr lang="en-US" sz="1400">
                          <a:latin typeface="Times New Roman"/>
                          <a:ea typeface="標楷體"/>
                        </a:rPr>
                        <a:t>(§228)</a:t>
                      </a:r>
                      <a:r>
                        <a:rPr lang="zh-TW" sz="1400">
                          <a:latin typeface="Times New Roman"/>
                          <a:ea typeface="標楷體"/>
                        </a:rPr>
                        <a:t>。</a:t>
                      </a:r>
                      <a:endParaRPr lang="zh-TW" sz="14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4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固有期間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真正期間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不變期間：上訴期間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(§440)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、抗告期間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(§487)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、再審期間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(§500)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＝＞有回復原狀之適用、期間屆至即刻發生失權效果。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</a:tr>
              <a:tr h="1884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通常法定期間：鑑定人請求旅費期間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(§323II)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、第三審上訴理由書補提期間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(§471I)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＝＞無回復原狀之適用、期間屆至須待法院裁判方生失權效果。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</a:tr>
              <a:tr h="931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>
                          <a:latin typeface="Times New Roman"/>
                          <a:ea typeface="標楷體"/>
                        </a:rPr>
                        <a:t>裁定期間</a:t>
                      </a:r>
                      <a:endParaRPr lang="zh-TW" sz="14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法院命補正訴訟要件之期間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(§249I)</a:t>
                      </a:r>
                      <a:r>
                        <a:rPr lang="zh-TW" sz="1400" dirty="0">
                          <a:latin typeface="Times New Roman"/>
                          <a:ea typeface="標楷體"/>
                        </a:rPr>
                        <a:t>、法院命供訴訟費用擔保之期間</a:t>
                      </a:r>
                      <a:r>
                        <a:rPr lang="en-US" sz="1400" dirty="0">
                          <a:latin typeface="Times New Roman"/>
                          <a:ea typeface="標楷體"/>
                        </a:rPr>
                        <a:t>(§101)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latin typeface="Times New Roman"/>
                          <a:ea typeface="標楷體"/>
                        </a:rPr>
                        <a:t>＝＞逾法院之裁定期間，但於法院尚未以其訴訟行為不合法予以駁回前，其補正尚屬有效。</a:t>
                      </a:r>
                      <a:endParaRPr lang="zh-TW" sz="14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趙書郁律師簡歷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zh-TW" altLang="zh-TW" sz="9600" b="1" dirty="0" smtClean="0"/>
              <a:t>學歷</a:t>
            </a:r>
            <a:endParaRPr lang="zh-TW" altLang="zh-TW" sz="9600" dirty="0" smtClean="0"/>
          </a:p>
          <a:p>
            <a:r>
              <a:rPr lang="en-US" altLang="zh-TW" b="1" dirty="0" smtClean="0"/>
              <a:t> </a:t>
            </a:r>
            <a:endParaRPr lang="zh-TW" altLang="zh-TW" dirty="0" smtClean="0"/>
          </a:p>
          <a:p>
            <a:pPr marL="747713" lvl="1" indent="-290513">
              <a:defRPr/>
            </a:pPr>
            <a:r>
              <a:rPr lang="zh-TW" altLang="zh-TW" sz="6200" dirty="0" smtClean="0">
                <a:latin typeface="Times New Roman" pitchFamily="18" charset="0"/>
              </a:rPr>
              <a:t>臺灣大學法律學系法學組</a:t>
            </a:r>
          </a:p>
          <a:p>
            <a:pPr marL="747713" lvl="1" indent="-290513">
              <a:defRPr/>
            </a:pPr>
            <a:r>
              <a:rPr lang="zh-TW" altLang="zh-TW" sz="6200" dirty="0" smtClean="0">
                <a:latin typeface="Times New Roman" pitchFamily="18" charset="0"/>
              </a:rPr>
              <a:t>臺灣大學法律研究所民商法組</a:t>
            </a:r>
          </a:p>
          <a:p>
            <a:pPr>
              <a:buNone/>
            </a:pPr>
            <a:r>
              <a:rPr lang="en-US" altLang="zh-TW" sz="9600" b="1" dirty="0" smtClean="0"/>
              <a:t> </a:t>
            </a:r>
            <a:endParaRPr lang="zh-TW" altLang="zh-TW" sz="9600" dirty="0" smtClean="0"/>
          </a:p>
          <a:p>
            <a:r>
              <a:rPr lang="zh-TW" altLang="zh-TW" sz="9600" b="1" dirty="0" smtClean="0"/>
              <a:t>資格</a:t>
            </a:r>
          </a:p>
          <a:p>
            <a:r>
              <a:rPr lang="en-US" altLang="zh-TW" b="1" dirty="0" smtClean="0"/>
              <a:t> </a:t>
            </a:r>
            <a:endParaRPr lang="zh-TW" altLang="zh-TW" dirty="0" smtClean="0"/>
          </a:p>
          <a:p>
            <a:pPr marL="747713" lvl="1" indent="-290513">
              <a:defRPr/>
            </a:pPr>
            <a:r>
              <a:rPr lang="zh-TW" altLang="zh-TW" sz="6200" dirty="0" smtClean="0">
                <a:latin typeface="Times New Roman" pitchFamily="18" charset="0"/>
              </a:rPr>
              <a:t>專門職業及技術人員高等考試律師</a:t>
            </a:r>
            <a:endParaRPr lang="en-US" altLang="zh-TW" sz="6200" dirty="0" smtClean="0">
              <a:latin typeface="Times New Roman" pitchFamily="18" charset="0"/>
            </a:endParaRPr>
          </a:p>
          <a:p>
            <a:pPr marL="747713" lvl="1" indent="-290513">
              <a:buNone/>
              <a:defRPr/>
            </a:pPr>
            <a:endParaRPr lang="zh-TW" altLang="zh-TW" sz="9600" dirty="0" smtClean="0">
              <a:latin typeface="Times New Roman" pitchFamily="18" charset="0"/>
            </a:endParaRPr>
          </a:p>
          <a:p>
            <a:pPr lvl="0"/>
            <a:r>
              <a:rPr lang="zh-TW" altLang="zh-TW" sz="9600" b="1" dirty="0" smtClean="0"/>
              <a:t>現職</a:t>
            </a:r>
          </a:p>
          <a:p>
            <a:r>
              <a:rPr lang="en-US" altLang="zh-TW" b="1" dirty="0" smtClean="0"/>
              <a:t> </a:t>
            </a:r>
            <a:endParaRPr lang="zh-TW" altLang="zh-TW" dirty="0" smtClean="0"/>
          </a:p>
          <a:p>
            <a:pPr marL="747713" lvl="1" indent="-290513">
              <a:defRPr/>
            </a:pPr>
            <a:r>
              <a:rPr lang="zh-TW" altLang="zh-TW" sz="6200" dirty="0" smtClean="0">
                <a:latin typeface="Times New Roman" pitchFamily="18" charset="0"/>
              </a:rPr>
              <a:t>萬國法律事務所資深律師</a:t>
            </a:r>
            <a:endParaRPr lang="en-US" altLang="zh-TW" sz="6200" dirty="0" smtClean="0">
              <a:latin typeface="Times New Roman" pitchFamily="18" charset="0"/>
            </a:endParaRPr>
          </a:p>
          <a:p>
            <a:pPr marL="747713" lvl="1" indent="-290513">
              <a:defRPr/>
            </a:pPr>
            <a:endParaRPr lang="zh-TW" altLang="zh-TW" sz="6200" dirty="0" smtClean="0">
              <a:latin typeface="Times New Roman" pitchFamily="18" charset="0"/>
            </a:endParaRPr>
          </a:p>
          <a:p>
            <a:r>
              <a:rPr lang="zh-TW" altLang="zh-TW" sz="9600" b="1" dirty="0" smtClean="0"/>
              <a:t>執業領域</a:t>
            </a:r>
          </a:p>
          <a:p>
            <a:pPr>
              <a:buNone/>
            </a:pPr>
            <a:r>
              <a:rPr lang="en-US" altLang="zh-TW" sz="6000" b="1" dirty="0" smtClean="0"/>
              <a:t> </a:t>
            </a:r>
            <a:endParaRPr lang="zh-TW" altLang="zh-TW" sz="6000" b="1" dirty="0" smtClean="0"/>
          </a:p>
          <a:p>
            <a:pPr marL="747713" lvl="1" indent="-290513">
              <a:defRPr/>
            </a:pPr>
            <a:r>
              <a:rPr lang="zh-TW" altLang="zh-TW" sz="6400" dirty="0" smtClean="0">
                <a:latin typeface="Times New Roman" pitchFamily="18" charset="0"/>
              </a:rPr>
              <a:t>民事訴訟－損害賠償、工程契約、不動產、家事、公司、證券交易、保險、勞資及兩岸事件等。</a:t>
            </a:r>
          </a:p>
          <a:p>
            <a:pPr marL="747713" lvl="1" indent="-290513">
              <a:defRPr/>
            </a:pPr>
            <a:r>
              <a:rPr lang="zh-TW" altLang="zh-TW" sz="6400" dirty="0" smtClean="0">
                <a:latin typeface="Times New Roman" pitchFamily="18" charset="0"/>
              </a:rPr>
              <a:t>法律諮詢，合約審閱。</a:t>
            </a:r>
          </a:p>
          <a:p>
            <a:pPr marL="747713" lvl="1" indent="-290513">
              <a:defRPr/>
            </a:pPr>
            <a:r>
              <a:rPr lang="zh-TW" altLang="zh-TW" sz="6400" dirty="0" smtClean="0">
                <a:latin typeface="Times New Roman" pitchFamily="18" charset="0"/>
              </a:rPr>
              <a:t>刑事訴訟。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400" dirty="0" smtClean="0"/>
              <a:t>法定期間－法律明定之期間</a:t>
            </a: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非行為期間－與訴訟行為無關。例如：在途期間、就審期間。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行為期間－為訴訟行為應遵守者。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800" kern="1400" dirty="0" smtClean="0">
              <a:latin typeface="Times New Roman" pitchFamily="18" charset="0"/>
            </a:endParaRPr>
          </a:p>
          <a:p>
            <a:pPr marL="973138" lvl="1" indent="-165100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1800" dirty="0" smtClean="0"/>
              <a:t>固有期間－當事人或其他訴訟關係人為行為時應遵守之期間，若不遵守，</a:t>
            </a:r>
            <a:endParaRPr lang="en-US" altLang="zh-TW" sz="1800" dirty="0" smtClean="0"/>
          </a:p>
          <a:p>
            <a:pPr marL="973138" lvl="1" indent="-165100">
              <a:lnSpc>
                <a:spcPct val="80000"/>
              </a:lnSpc>
              <a:buNone/>
              <a:defRPr/>
            </a:pPr>
            <a:r>
              <a:rPr lang="zh-TW" altLang="en-US" sz="1800" dirty="0" smtClean="0"/>
              <a:t>                           將會產生失權之效果。 </a:t>
            </a:r>
            <a:endParaRPr lang="en-US" altLang="zh-TW" sz="1800" dirty="0" smtClean="0"/>
          </a:p>
          <a:p>
            <a:pPr marL="973138" lvl="1" indent="-165100">
              <a:lnSpc>
                <a:spcPct val="80000"/>
              </a:lnSpc>
              <a:buNone/>
              <a:defRPr/>
            </a:pP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Font typeface="Wingdings" pitchFamily="2" charset="2"/>
              <a:buChar char="u"/>
              <a:defRPr/>
            </a:pPr>
            <a:r>
              <a:rPr lang="zh-TW" altLang="en-US" sz="1800" dirty="0" smtClean="0"/>
              <a:t>通常法定期間－非不變之法定期間。遲誤時不可 聲請回復原狀，惟逾</a:t>
            </a: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None/>
              <a:defRPr/>
            </a:pPr>
            <a:r>
              <a:rPr lang="zh-TW" altLang="en-US" sz="1800" dirty="0" smtClean="0"/>
              <a:t>                                 通常法定期間者，尚非直接生失權之效力，故法院尚</a:t>
            </a: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None/>
              <a:defRPr/>
            </a:pPr>
            <a:r>
              <a:rPr lang="zh-TW" altLang="en-US" sz="1800" dirty="0" smtClean="0"/>
              <a:t>                                 未以其訴訟行為不合法予以駁回以前，當事人之補正</a:t>
            </a: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None/>
              <a:defRPr/>
            </a:pPr>
            <a:r>
              <a:rPr lang="zh-TW" altLang="en-US" sz="1800" dirty="0" smtClean="0"/>
              <a:t>                                 尚屬有效。</a:t>
            </a: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Font typeface="Wingdings" pitchFamily="2" charset="2"/>
              <a:buChar char="u"/>
              <a:defRPr/>
            </a:pPr>
            <a:r>
              <a:rPr lang="zh-TW" altLang="en-US" sz="1800" dirty="0" smtClean="0"/>
              <a:t>不變期間－法律上有明示規定。期間一屆至，即發生失權效果。</a:t>
            </a:r>
            <a:endParaRPr lang="en-US" altLang="zh-TW" sz="1800" dirty="0" smtClean="0"/>
          </a:p>
          <a:p>
            <a:pPr marL="973138" lvl="1" indent="368300">
              <a:lnSpc>
                <a:spcPct val="80000"/>
              </a:lnSpc>
              <a:buNone/>
              <a:defRPr/>
            </a:pPr>
            <a:endParaRPr lang="en-US" altLang="zh-TW" sz="1800" dirty="0" smtClean="0"/>
          </a:p>
          <a:p>
            <a:pPr marL="973138" lvl="1" indent="-165100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1800" dirty="0" smtClean="0"/>
              <a:t>職務期間－法院職員為行為時應遵守之期間，通常為訓示期間。</a:t>
            </a:r>
            <a:endParaRPr lang="en-US" altLang="zh-TW" sz="1800" dirty="0" smtClean="0"/>
          </a:p>
          <a:p>
            <a:pPr marL="973138" lvl="1" indent="-165100">
              <a:lnSpc>
                <a:spcPct val="80000"/>
              </a:lnSpc>
              <a:buNone/>
              <a:defRPr/>
            </a:pPr>
            <a:endParaRPr lang="en-US" altLang="zh-TW" sz="2400" dirty="0" smtClean="0"/>
          </a:p>
          <a:p>
            <a:pPr marL="342900" lvl="1" indent="-342900">
              <a:lnSpc>
                <a:spcPct val="80000"/>
              </a:lnSpc>
              <a:buSzPct val="50000"/>
              <a:buFont typeface="Wingdings 2"/>
              <a:buChar char=""/>
              <a:defRPr/>
            </a:pPr>
            <a:r>
              <a:rPr lang="zh-TW" altLang="en-US" sz="2400" dirty="0" smtClean="0"/>
              <a:t>裁定期間－由法院、審判長、受命或受託法官酌量情形所</a:t>
            </a:r>
            <a:endParaRPr lang="en-US" altLang="zh-TW" sz="2400" dirty="0" smtClean="0"/>
          </a:p>
          <a:p>
            <a:pPr marL="342900" lvl="1" indent="-342900">
              <a:lnSpc>
                <a:spcPct val="80000"/>
              </a:lnSpc>
              <a:buSzPct val="50000"/>
              <a:buNone/>
              <a:defRPr/>
            </a:pPr>
            <a:r>
              <a:rPr lang="zh-TW" altLang="en-US" sz="2400" dirty="0" smtClean="0"/>
              <a:t>                            定之期間。</a:t>
            </a:r>
            <a:endParaRPr lang="en-US" altLang="zh-TW" sz="2400" dirty="0" smtClean="0"/>
          </a:p>
          <a:p>
            <a:pPr marL="973138" lvl="1" indent="-165100">
              <a:lnSpc>
                <a:spcPct val="80000"/>
              </a:lnSpc>
              <a:buFont typeface="Wingdings" pitchFamily="2" charset="2"/>
              <a:buChar char="l"/>
              <a:defRPr/>
            </a:pPr>
            <a:endParaRPr lang="en-US" altLang="zh-TW" sz="1700" dirty="0" smtClean="0"/>
          </a:p>
          <a:p>
            <a:pPr marL="973138" lvl="1" indent="-165100">
              <a:lnSpc>
                <a:spcPct val="80000"/>
              </a:lnSpc>
              <a:buFont typeface="Wingdings" pitchFamily="2" charset="2"/>
              <a:buChar char="u"/>
              <a:defRPr/>
            </a:pPr>
            <a:endParaRPr lang="en-US" altLang="zh-TW" sz="2400" dirty="0" smtClean="0"/>
          </a:p>
          <a:p>
            <a:pPr marL="973138" lvl="1" indent="-165100">
              <a:lnSpc>
                <a:spcPct val="80000"/>
              </a:lnSpc>
              <a:buFont typeface="Wingdings" pitchFamily="2" charset="2"/>
              <a:buChar char="u"/>
              <a:defRPr/>
            </a:pP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endParaRPr lang="zh-TW" altLang="en-US" sz="18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期間起算</a:t>
            </a: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法定期間：依法律規定之時間起算。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裁定期間：自裁定送達時起算，毋庸送達者，自宣示期間之裁判時起算。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在途期間之扣除</a:t>
            </a: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定義－當事人不在法院所在地居住者，計算法定期間，應扣除在途之期間。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目的－武器平等原則、公平原則。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要件－當事人及其委任得為該行為之訴訟代理人均不在法院所在地居住者。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客體－限於法定期間，即「通常法定期間」及「不變期間」。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效果－法定期間之延長。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相關法規－ 法院訴訟當事人在途期間標準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依法院意思訴訟終了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依法院意思終了－終局判決</a:t>
            </a:r>
            <a:endParaRPr lang="en-US" altLang="zh-TW" dirty="0" smtClean="0"/>
          </a:p>
          <a:p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宣示判決－審判長於宣示期日朗讀判決主文。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判決送達－書記官收受判決原本後，應製作判決正本送達於當事人。對於判決得上訴者，應於送達當事人之正本內記載其期間及提出上訴狀之法院</a:t>
            </a:r>
            <a:r>
              <a:rPr lang="en-US" altLang="zh-TW" sz="2000" kern="1400" dirty="0" smtClean="0">
                <a:latin typeface="Times New Roman" pitchFamily="18" charset="0"/>
              </a:rPr>
              <a:t>(</a:t>
            </a:r>
            <a:r>
              <a:rPr lang="zh-TW" altLang="en-US" sz="2000" kern="1400" dirty="0" smtClean="0">
                <a:latin typeface="Times New Roman" pitchFamily="18" charset="0"/>
              </a:rPr>
              <a:t>例如：如對本判決上訴，須於判決送達後</a:t>
            </a:r>
            <a:r>
              <a:rPr lang="en-US" altLang="zh-TW" sz="2000" kern="1400" dirty="0" smtClean="0">
                <a:latin typeface="Times New Roman" pitchFamily="18" charset="0"/>
              </a:rPr>
              <a:t>20</a:t>
            </a:r>
            <a:r>
              <a:rPr lang="zh-TW" altLang="en-US" sz="2000" kern="1400" dirty="0" smtClean="0">
                <a:latin typeface="Times New Roman" pitchFamily="18" charset="0"/>
              </a:rPr>
              <a:t>日內向本院提出上訴狀。如委任律師提起上訴者，應一併繳納上訴審裁判費。</a:t>
            </a:r>
            <a:r>
              <a:rPr lang="en-US" altLang="zh-TW" sz="2000" kern="1400" dirty="0" smtClean="0">
                <a:latin typeface="Times New Roman" pitchFamily="18" charset="0"/>
              </a:rPr>
              <a:t>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判決確定－上訴期間自判決正本送達時起算，於上訴期間屆滿時確定。當事人得聲請法院付與判決確定證明書，判決確定證明書由第一審法院付與之。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zh-TW" altLang="en-US" sz="1700" kern="1400" dirty="0" smtClean="0">
              <a:latin typeface="Times New Roman" pitchFamily="18" charset="0"/>
            </a:endParaRPr>
          </a:p>
          <a:p>
            <a:pPr>
              <a:buNone/>
            </a:pPr>
            <a:endParaRPr lang="en-US" altLang="zh-TW" sz="17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因當事人意思訴訟終了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原告撤回起訴</a:t>
            </a: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撤回時間－原告於判決確定前，得撤回訴之全部或一部。但被告已為本案之言詞辯論者，應得其同意。</a:t>
            </a:r>
            <a:r>
              <a:rPr lang="en-US" altLang="zh-TW" sz="1700" kern="1400" dirty="0" smtClean="0">
                <a:latin typeface="Times New Roman" pitchFamily="18" charset="0"/>
              </a:rPr>
              <a:t>(§262I)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撤回方式－撤回起訴原則上以書狀為之，但於期日得以言詞為之。</a:t>
            </a:r>
            <a:r>
              <a:rPr lang="en-US" altLang="zh-TW" sz="1700" kern="1400" dirty="0" smtClean="0">
                <a:latin typeface="Times New Roman" pitchFamily="18" charset="0"/>
              </a:rPr>
              <a:t> (§262III)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撤回效果－訴訟溯及消滅</a:t>
            </a:r>
            <a:r>
              <a:rPr lang="en-US" altLang="zh-TW" sz="1700" kern="1400" dirty="0" smtClean="0">
                <a:latin typeface="Times New Roman" pitchFamily="18" charset="0"/>
              </a:rPr>
              <a:t>(§263I)</a:t>
            </a:r>
            <a:r>
              <a:rPr lang="zh-TW" altLang="en-US" sz="1700" kern="1400" dirty="0" smtClean="0">
                <a:latin typeface="Times New Roman" pitchFamily="18" charset="0"/>
              </a:rPr>
              <a:t>、再訴禁止</a:t>
            </a:r>
            <a:r>
              <a:rPr lang="en-US" altLang="zh-TW" sz="1700" kern="1400" dirty="0" smtClean="0">
                <a:latin typeface="Times New Roman" pitchFamily="18" charset="0"/>
              </a:rPr>
              <a:t>(§263II)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退還裁判費－原告於第一審言詞辯論終結前撤回起訴，退還</a:t>
            </a:r>
            <a:r>
              <a:rPr lang="en-US" altLang="zh-TW" sz="1700" kern="1400" dirty="0" smtClean="0">
                <a:latin typeface="Times New Roman" pitchFamily="18" charset="0"/>
              </a:rPr>
              <a:t>2/3</a:t>
            </a:r>
            <a:r>
              <a:rPr lang="zh-TW" altLang="en-US" sz="1700" kern="1400" dirty="0" smtClean="0">
                <a:latin typeface="Times New Roman" pitchFamily="18" charset="0"/>
              </a:rPr>
              <a:t>裁判費。</a:t>
            </a:r>
            <a:r>
              <a:rPr lang="en-US" altLang="zh-TW" sz="1700" kern="1400" dirty="0" smtClean="0">
                <a:latin typeface="Times New Roman" pitchFamily="18" charset="0"/>
              </a:rPr>
              <a:t>(§83)</a:t>
            </a: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訴訟上和解</a:t>
            </a: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意義－訴訟繫屬中，兩造在法院</a:t>
            </a:r>
            <a:r>
              <a:rPr lang="en-US" altLang="zh-TW" sz="1700" kern="1400" dirty="0" smtClean="0">
                <a:latin typeface="Times New Roman" pitchFamily="18" charset="0"/>
              </a:rPr>
              <a:t>(</a:t>
            </a:r>
            <a:r>
              <a:rPr lang="zh-TW" altLang="en-US" sz="1700" kern="1400" dirty="0" smtClean="0">
                <a:latin typeface="Times New Roman" pitchFamily="18" charset="0"/>
              </a:rPr>
              <a:t>法官</a:t>
            </a:r>
            <a:r>
              <a:rPr lang="en-US" altLang="zh-TW" sz="1700" kern="1400" dirty="0" smtClean="0">
                <a:latin typeface="Times New Roman" pitchFamily="18" charset="0"/>
              </a:rPr>
              <a:t>)</a:t>
            </a:r>
            <a:r>
              <a:rPr lang="zh-TW" altLang="en-US" sz="1700" kern="1400" dirty="0" smtClean="0">
                <a:latin typeface="Times New Roman" pitchFamily="18" charset="0"/>
              </a:rPr>
              <a:t>面前成立和解。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效力－和解筆錄與確定判決有同一效力。</a:t>
            </a:r>
            <a:r>
              <a:rPr lang="en-US" altLang="zh-TW" sz="1700" kern="1400" dirty="0" smtClean="0">
                <a:latin typeface="Times New Roman" pitchFamily="18" charset="0"/>
              </a:rPr>
              <a:t>(§380)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退還裁判費－和解成立者，當事人得聲請退還該審級所繳裁判費</a:t>
            </a:r>
            <a:r>
              <a:rPr lang="en-US" altLang="zh-TW" sz="1700" kern="1400" dirty="0" smtClean="0">
                <a:latin typeface="Times New Roman" pitchFamily="18" charset="0"/>
              </a:rPr>
              <a:t>2/3</a:t>
            </a:r>
            <a:r>
              <a:rPr lang="zh-TW" altLang="en-US" sz="1700" kern="1400" dirty="0" smtClean="0">
                <a:latin typeface="Times New Roman" pitchFamily="18" charset="0"/>
              </a:rPr>
              <a:t>。</a:t>
            </a:r>
            <a:r>
              <a:rPr lang="en-US" altLang="zh-TW" sz="1700" kern="1400" dirty="0" smtClean="0">
                <a:latin typeface="Times New Roman" pitchFamily="18" charset="0"/>
              </a:rPr>
              <a:t>(§84II)</a:t>
            </a:r>
            <a:endParaRPr lang="zh-TW" altLang="en-US" sz="17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對裁判之救濟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340770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584176"/>
                <a:gridCol w="2993504"/>
                <a:gridCol w="2057400"/>
              </a:tblGrid>
              <a:tr h="892899"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不服之對象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latin typeface="+mn-ea"/>
                          <a:ea typeface="+mn-ea"/>
                        </a:rPr>
                        <a:t>救濟方式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2899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latin typeface="+mn-ea"/>
                          <a:ea typeface="+mn-ea"/>
                        </a:rPr>
                        <a:t>判決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未確定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原則：上訴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例外：抗告</a:t>
                      </a:r>
                      <a:r>
                        <a:rPr lang="en-US" sz="1800" dirty="0">
                          <a:latin typeface="+mn-ea"/>
                          <a:ea typeface="+mn-ea"/>
                        </a:rPr>
                        <a:t>(§554)</a:t>
                      </a:r>
                      <a:endParaRPr lang="zh-TW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8928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latin typeface="+mn-ea"/>
                          <a:ea typeface="+mn-ea"/>
                        </a:rPr>
                        <a:t>已確定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再審之訴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2899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latin typeface="+mn-ea"/>
                          <a:ea typeface="+mn-ea"/>
                        </a:rPr>
                        <a:t>裁定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未確定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原則：抗告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例外：異議</a:t>
                      </a:r>
                      <a:r>
                        <a:rPr lang="en-US" sz="1800" dirty="0">
                          <a:latin typeface="+mn-ea"/>
                          <a:ea typeface="+mn-ea"/>
                        </a:rPr>
                        <a:t>(§485)</a:t>
                      </a:r>
                      <a:endParaRPr lang="zh-TW" sz="18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8928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latin typeface="+mn-ea"/>
                          <a:ea typeface="+mn-ea"/>
                        </a:rPr>
                        <a:t>已確定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+mn-ea"/>
                          <a:ea typeface="+mn-ea"/>
                        </a:rPr>
                        <a:t>準再審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上訴第二審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81540"/>
            <a:ext cx="8229600" cy="4744624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b="1" dirty="0" smtClean="0"/>
              <a:t>上訴對象－</a:t>
            </a:r>
            <a:r>
              <a:rPr lang="zh-TW" altLang="en-US" dirty="0" smtClean="0"/>
              <a:t>當事人不服第一審終局判決者，得上訴於管轄第二審之法院。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上訴期間－</a:t>
            </a:r>
            <a:r>
              <a:rPr lang="zh-TW" altLang="en-US" dirty="0" smtClean="0"/>
              <a:t>判決送達後二十日內為之，但宣示後送達前之上訴，亦有效力。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上訴程式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提起上訴，應以上訴狀表明下列各款事項，提出於</a:t>
            </a:r>
            <a:r>
              <a:rPr lang="zh-TW" altLang="en-US" dirty="0" smtClean="0">
                <a:solidFill>
                  <a:srgbClr val="FF0000"/>
                </a:solidFill>
              </a:rPr>
              <a:t>原第一審法院</a:t>
            </a:r>
            <a:r>
              <a:rPr lang="zh-TW" altLang="en-US" dirty="0" smtClean="0"/>
              <a:t>為之。（書狀均應按對造人數提出繕本）</a:t>
            </a:r>
            <a:br>
              <a:rPr lang="zh-TW" altLang="en-US" dirty="0" smtClean="0"/>
            </a:br>
            <a:r>
              <a:rPr lang="zh-TW" altLang="en-US" dirty="0" smtClean="0"/>
              <a:t>一、當事人及法定代理人。</a:t>
            </a:r>
            <a:br>
              <a:rPr lang="zh-TW" altLang="en-US" dirty="0" smtClean="0"/>
            </a:br>
            <a:r>
              <a:rPr lang="zh-TW" altLang="en-US" dirty="0" smtClean="0"/>
              <a:t>二、第一審判決及對於該判決上訴之陳述。</a:t>
            </a:r>
            <a:br>
              <a:rPr lang="zh-TW" altLang="en-US" dirty="0" smtClean="0"/>
            </a:br>
            <a:r>
              <a:rPr lang="zh-TW" altLang="en-US" dirty="0" smtClean="0"/>
              <a:t>三、對於第一審判決不服之程度，及應如何廢棄或變更之聲明。</a:t>
            </a:r>
            <a:br>
              <a:rPr lang="zh-TW" altLang="en-US" dirty="0" smtClean="0"/>
            </a:br>
            <a:r>
              <a:rPr lang="zh-TW" altLang="en-US" dirty="0" smtClean="0"/>
              <a:t>四、上訴理由。上訴理由並應表明應廢棄或變更原判決之理由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及關於該理由之事實及證據。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第二審上訴之處理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原第一審法院之處理－程序審查權</a:t>
            </a: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逾越上訴期間或對不得上訴之裁判提起上訴者，以裁定駁回之。</a:t>
            </a:r>
            <a:r>
              <a:rPr lang="en-US" altLang="zh-TW" sz="1700" kern="1400" dirty="0" smtClean="0">
                <a:latin typeface="Times New Roman" pitchFamily="18" charset="0"/>
              </a:rPr>
              <a:t> (§442I)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上訴不合程式或有其他不合法之情形而可以補正者，應定期間命補正。如不補正，得裁定駁回上訴。</a:t>
            </a:r>
            <a:r>
              <a:rPr lang="en-US" altLang="zh-TW" sz="1700" kern="1400" dirty="0" smtClean="0">
                <a:latin typeface="Times New Roman" pitchFamily="18" charset="0"/>
              </a:rPr>
              <a:t>(§442II)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上訴理由欠缺或未明白記載上訴聲明者，並非上訴不合法。</a:t>
            </a:r>
            <a:r>
              <a:rPr lang="en-US" altLang="zh-TW" sz="1700" kern="1400" dirty="0" smtClean="0">
                <a:latin typeface="Times New Roman" pitchFamily="18" charset="0"/>
              </a:rPr>
              <a:t>(</a:t>
            </a:r>
            <a:r>
              <a:rPr lang="zh-TW" altLang="en-US" sz="1700" kern="1400" dirty="0" smtClean="0">
                <a:latin typeface="Times New Roman" pitchFamily="18" charset="0"/>
              </a:rPr>
              <a:t>最高法院</a:t>
            </a:r>
            <a:r>
              <a:rPr lang="en-US" altLang="zh-TW" sz="1700" kern="1400" dirty="0" smtClean="0">
                <a:latin typeface="Times New Roman" pitchFamily="18" charset="0"/>
              </a:rPr>
              <a:t>30</a:t>
            </a:r>
            <a:r>
              <a:rPr lang="zh-TW" altLang="en-US" sz="1700" kern="1400" dirty="0" smtClean="0">
                <a:latin typeface="Times New Roman" pitchFamily="18" charset="0"/>
              </a:rPr>
              <a:t>年抗字第</a:t>
            </a:r>
            <a:r>
              <a:rPr lang="en-US" altLang="zh-TW" sz="1700" kern="1400" dirty="0" smtClean="0">
                <a:latin typeface="Times New Roman" pitchFamily="18" charset="0"/>
              </a:rPr>
              <a:t>417</a:t>
            </a:r>
            <a:r>
              <a:rPr lang="zh-TW" altLang="en-US" sz="1700" kern="1400" dirty="0" smtClean="0">
                <a:latin typeface="Times New Roman" pitchFamily="18" charset="0"/>
              </a:rPr>
              <a:t>號判例、</a:t>
            </a:r>
            <a:r>
              <a:rPr lang="en-US" altLang="zh-TW" sz="1700" kern="1400" dirty="0" smtClean="0">
                <a:latin typeface="Times New Roman" pitchFamily="18" charset="0"/>
              </a:rPr>
              <a:t>29</a:t>
            </a:r>
            <a:r>
              <a:rPr lang="zh-TW" altLang="en-US" sz="1700" kern="1400" dirty="0" smtClean="0">
                <a:latin typeface="Times New Roman" pitchFamily="18" charset="0"/>
              </a:rPr>
              <a:t>年抗字第</a:t>
            </a:r>
            <a:r>
              <a:rPr lang="en-US" altLang="zh-TW" sz="1700" kern="1400" dirty="0" smtClean="0">
                <a:latin typeface="Times New Roman" pitchFamily="18" charset="0"/>
              </a:rPr>
              <a:t>524</a:t>
            </a:r>
            <a:r>
              <a:rPr lang="zh-TW" altLang="en-US" sz="1700" kern="1400" dirty="0" smtClean="0">
                <a:latin typeface="Times New Roman" pitchFamily="18" charset="0"/>
              </a:rPr>
              <a:t>號判例參照</a:t>
            </a:r>
            <a:r>
              <a:rPr lang="en-US" altLang="zh-TW" sz="1700" kern="1400" dirty="0" smtClean="0">
                <a:latin typeface="Times New Roman" pitchFamily="18" charset="0"/>
              </a:rPr>
              <a:t>)</a:t>
            </a:r>
            <a:r>
              <a:rPr lang="zh-TW" altLang="en-US" sz="1700" kern="1400" dirty="0" smtClean="0">
                <a:latin typeface="Times New Roman" pitchFamily="18" charset="0"/>
              </a:rPr>
              <a:t>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上訴要件具備，將卷證送交第二審法院，當事人會收到移卷通知。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第二審法院之處理</a:t>
            </a: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審查上訴是否具備合法要件－上訴不合法應以裁定駁回，但如可補正，應先命補正。</a:t>
            </a:r>
            <a:r>
              <a:rPr lang="en-US" altLang="zh-TW" sz="1700" kern="1400" dirty="0" smtClean="0">
                <a:latin typeface="Times New Roman" pitchFamily="18" charset="0"/>
              </a:rPr>
              <a:t> (§442I)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700" kern="1400" dirty="0" smtClean="0">
                <a:latin typeface="Times New Roman" pitchFamily="18" charset="0"/>
              </a:rPr>
              <a:t>上訴合法，進行本案實質審理。</a:t>
            </a: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上訴第三審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300" b="1" dirty="0" smtClean="0"/>
              <a:t>上訴對象</a:t>
            </a:r>
            <a:r>
              <a:rPr lang="zh-TW" altLang="en-US" sz="2600" dirty="0" smtClean="0"/>
              <a:t>－當事人不服第二審判決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r>
              <a:rPr lang="zh-TW" altLang="en-US" sz="3300" b="1" dirty="0" smtClean="0"/>
              <a:t>上訴限制</a:t>
            </a:r>
            <a:endParaRPr lang="en-US" altLang="zh-TW" sz="3300" b="1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zh-TW" sz="2900" kern="1400" dirty="0" smtClean="0">
                <a:latin typeface="Times New Roman" pitchFamily="18" charset="0"/>
              </a:rPr>
              <a:t>對於第一審判決，或其一部未經向第二審法院上訴或附帶上訴者，對於維持該判決之第二審判決。</a:t>
            </a:r>
            <a:endParaRPr lang="en-US" altLang="zh-TW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zh-TW" sz="2900" kern="1400" dirty="0" smtClean="0">
                <a:latin typeface="Times New Roman" pitchFamily="18" charset="0"/>
              </a:rPr>
              <a:t>對於財產權上訴之第二審判決，如因上訴所得受之利益不逾新台幣</a:t>
            </a:r>
            <a:r>
              <a:rPr lang="en-US" altLang="zh-TW" sz="2900" kern="1400" dirty="0" smtClean="0">
                <a:latin typeface="Times New Roman" pitchFamily="18" charset="0"/>
              </a:rPr>
              <a:t>150</a:t>
            </a:r>
            <a:r>
              <a:rPr lang="zh-TW" altLang="en-US" sz="2900" kern="1400" dirty="0" smtClean="0">
                <a:latin typeface="Times New Roman" pitchFamily="18" charset="0"/>
              </a:rPr>
              <a:t>萬</a:t>
            </a:r>
            <a:r>
              <a:rPr lang="zh-TW" altLang="zh-TW" sz="2900" kern="1400" dirty="0" smtClean="0">
                <a:latin typeface="Times New Roman" pitchFamily="18" charset="0"/>
              </a:rPr>
              <a:t>元者</a:t>
            </a:r>
            <a:r>
              <a:rPr lang="zh-TW" altLang="en-US" sz="2900" kern="1400" dirty="0" smtClean="0">
                <a:latin typeface="Times New Roman" pitchFamily="18" charset="0"/>
              </a:rPr>
              <a:t>。</a:t>
            </a:r>
            <a:endParaRPr lang="en-US" altLang="zh-TW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en-US" altLang="zh-TW" sz="17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b="1" dirty="0" smtClean="0"/>
              <a:t>上訴期間－</a:t>
            </a:r>
            <a:r>
              <a:rPr lang="zh-TW" altLang="en-US" sz="3200" dirty="0" smtClean="0"/>
              <a:t>判決送達後二十日內為之，但宣示後送達前之上訴，亦有效力。</a:t>
            </a:r>
            <a:endParaRPr lang="en-US" altLang="zh-TW" sz="3200" b="1" dirty="0" smtClean="0"/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b="1" dirty="0" smtClean="0"/>
              <a:t>上訴程式</a:t>
            </a:r>
            <a:endParaRPr lang="en-US" altLang="zh-TW" sz="3200" b="1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900" kern="1400" dirty="0" smtClean="0">
                <a:latin typeface="Times New Roman" pitchFamily="18" charset="0"/>
              </a:rPr>
              <a:t>提起上訴，應以上訴狀提出於原第二審法院為之，上訴狀內應表明上訴理由（書狀均應按對造人數提出繕本）。</a:t>
            </a:r>
            <a:endParaRPr lang="en-US" altLang="zh-TW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900" kern="1400" dirty="0" smtClean="0">
                <a:latin typeface="Times New Roman" pitchFamily="18" charset="0"/>
              </a:rPr>
              <a:t>上訴第三審法院，非以原判決違背法令為理由，不得為之。</a:t>
            </a:r>
            <a:endParaRPr lang="en-US" altLang="zh-TW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900" kern="1400" dirty="0" smtClean="0">
                <a:latin typeface="Times New Roman" pitchFamily="18" charset="0"/>
              </a:rPr>
              <a:t>上訴狀內未表明上訴理由者，上訴人應於提起上訴後二十日內，</a:t>
            </a:r>
            <a:r>
              <a:rPr lang="zh-TW" altLang="en-US" sz="2900" kern="1400" dirty="0" smtClean="0">
                <a:solidFill>
                  <a:srgbClr val="FF0000"/>
                </a:solidFill>
                <a:latin typeface="Times New Roman" pitchFamily="18" charset="0"/>
              </a:rPr>
              <a:t>提出理由書於原第二審法院</a:t>
            </a:r>
            <a:r>
              <a:rPr lang="zh-TW" altLang="en-US" sz="2900" kern="1400" dirty="0" smtClean="0">
                <a:latin typeface="Times New Roman" pitchFamily="18" charset="0"/>
              </a:rPr>
              <a:t>，未提出者，法院不命補正，即以上訴不合程式裁定駁回。</a:t>
            </a:r>
            <a:endParaRPr lang="en-US" altLang="zh-TW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zh-TW" altLang="en-US" sz="29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zh-TW" altLang="en-US" sz="29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 smtClean="0"/>
              <a:t>抗告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sz="2400" dirty="0" smtClean="0"/>
              <a:t>對象－對裁定聲明不服</a:t>
            </a:r>
            <a:endParaRPr lang="en-US" altLang="zh-TW" sz="2400" dirty="0" smtClean="0"/>
          </a:p>
          <a:p>
            <a:r>
              <a:rPr lang="zh-TW" altLang="en-US" sz="2400" dirty="0" smtClean="0"/>
              <a:t>要件</a:t>
            </a: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須由受不利裁定之當事人或關係人提起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就得提起抗告之裁定提起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該裁定尚未確定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須具備程式要件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buNone/>
              <a:defRPr/>
            </a:pPr>
            <a:endParaRPr lang="en-US" altLang="zh-TW" sz="16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2400" dirty="0" smtClean="0"/>
              <a:t>抗告期間－裁定送達後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之不變期間內為之。</a:t>
            </a:r>
            <a:r>
              <a:rPr lang="en-US" altLang="zh-TW" sz="2400" kern="1400" dirty="0" smtClean="0">
                <a:latin typeface="Times New Roman" pitchFamily="18" charset="0"/>
              </a:rPr>
              <a:t> (§487)</a:t>
            </a:r>
          </a:p>
          <a:p>
            <a:pPr marL="342900" lvl="1" indent="-342900">
              <a:lnSpc>
                <a:spcPts val="2600"/>
              </a:lnSpc>
              <a:buSzPct val="50000"/>
              <a:buNone/>
              <a:defRPr/>
            </a:pPr>
            <a:endParaRPr lang="en-US" altLang="zh-TW" sz="2400" dirty="0" smtClean="0"/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2400" dirty="0" smtClean="0"/>
              <a:t>抗告程式－應向為裁定之原法院或原審判長所屬法院提出抗告狀為之。提起抗告，應表明抗告理由。</a:t>
            </a:r>
            <a:r>
              <a:rPr lang="en-US" altLang="zh-TW" sz="2400" kern="1400" dirty="0" smtClean="0">
                <a:latin typeface="Times New Roman" pitchFamily="18" charset="0"/>
              </a:rPr>
              <a:t> (§488)</a:t>
            </a:r>
            <a:endParaRPr lang="en-US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抗告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原法院或審判長之處理</a:t>
            </a: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抗告合法要件之審查－如有欠缺得命補正，命補正而未補正或無從補正者，應以抗告不合法駁回抗告。</a:t>
            </a:r>
            <a:r>
              <a:rPr lang="en-US" altLang="zh-TW" sz="1800" kern="1400" dirty="0" smtClean="0">
                <a:latin typeface="Times New Roman" pitchFamily="18" charset="0"/>
              </a:rPr>
              <a:t> (§495</a:t>
            </a:r>
            <a:r>
              <a:rPr lang="zh-TW" altLang="en-US" sz="1800" kern="1400" dirty="0" smtClean="0">
                <a:latin typeface="Times New Roman" pitchFamily="18" charset="0"/>
              </a:rPr>
              <a:t>之</a:t>
            </a:r>
            <a:r>
              <a:rPr lang="en-US" altLang="zh-TW" sz="1800" kern="1400" dirty="0" smtClean="0">
                <a:latin typeface="Times New Roman" pitchFamily="18" charset="0"/>
              </a:rPr>
              <a:t>1</a:t>
            </a:r>
            <a:r>
              <a:rPr lang="zh-TW" altLang="en-US" sz="1800" kern="1400" dirty="0" smtClean="0">
                <a:latin typeface="Times New Roman" pitchFamily="18" charset="0"/>
              </a:rPr>
              <a:t>準用</a:t>
            </a:r>
            <a:r>
              <a:rPr lang="en-US" altLang="zh-TW" sz="1800" kern="1400" dirty="0" smtClean="0">
                <a:latin typeface="Times New Roman" pitchFamily="18" charset="0"/>
              </a:rPr>
              <a:t>§442)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抗告有無理由之審查－抗告有理由，應自行撤銷或變更原裁定。</a:t>
            </a:r>
            <a:r>
              <a:rPr lang="en-US" altLang="zh-TW" sz="1800" kern="1400" dirty="0" smtClean="0">
                <a:latin typeface="Times New Roman" pitchFamily="18" charset="0"/>
              </a:rPr>
              <a:t> (§490I)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抗告事件之送交－認為抗告無理由，將抗告事件送交法院。</a:t>
            </a:r>
            <a:r>
              <a:rPr lang="en-US" altLang="zh-TW" sz="1800" kern="1400" dirty="0" smtClean="0">
                <a:latin typeface="Times New Roman" pitchFamily="18" charset="0"/>
              </a:rPr>
              <a:t> (§490II)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停止原裁定之執行或為必要處分。</a:t>
            </a:r>
            <a:r>
              <a:rPr lang="en-US" altLang="zh-TW" sz="1800" kern="1400" dirty="0" smtClean="0">
                <a:latin typeface="Times New Roman" pitchFamily="18" charset="0"/>
              </a:rPr>
              <a:t> (§491II)</a:t>
            </a: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抗告法院之處理</a:t>
            </a:r>
            <a:endParaRPr lang="en-US" altLang="zh-TW" sz="32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抗告合法要件之審查－如有欠缺得命補正，命補正而未補正或無從補正者，應以抗告不合法駁回抗告。</a:t>
            </a:r>
            <a:r>
              <a:rPr lang="en-US" altLang="zh-TW" sz="1800" kern="1400" dirty="0" smtClean="0">
                <a:latin typeface="Times New Roman" pitchFamily="18" charset="0"/>
              </a:rPr>
              <a:t> (§495</a:t>
            </a:r>
            <a:r>
              <a:rPr lang="zh-TW" altLang="en-US" sz="1800" kern="1400" dirty="0" smtClean="0">
                <a:latin typeface="Times New Roman" pitchFamily="18" charset="0"/>
              </a:rPr>
              <a:t>之</a:t>
            </a:r>
            <a:r>
              <a:rPr lang="en-US" altLang="zh-TW" sz="1800" kern="1400" dirty="0" smtClean="0">
                <a:latin typeface="Times New Roman" pitchFamily="18" charset="0"/>
              </a:rPr>
              <a:t>1</a:t>
            </a:r>
            <a:r>
              <a:rPr lang="zh-TW" altLang="en-US" sz="1800" kern="1400" dirty="0" smtClean="0">
                <a:latin typeface="Times New Roman" pitchFamily="18" charset="0"/>
              </a:rPr>
              <a:t>準用</a:t>
            </a:r>
            <a:r>
              <a:rPr lang="en-US" altLang="zh-TW" sz="1800" kern="1400" dirty="0" smtClean="0">
                <a:latin typeface="Times New Roman" pitchFamily="18" charset="0"/>
              </a:rPr>
              <a:t>§444)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停止原裁定之執行或為必要處分。</a:t>
            </a:r>
            <a:r>
              <a:rPr lang="en-US" altLang="zh-TW" sz="1800" kern="1400" dirty="0" smtClean="0">
                <a:latin typeface="Times New Roman" pitchFamily="18" charset="0"/>
              </a:rPr>
              <a:t> (§491II)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抗告事件之審理。</a:t>
            </a:r>
            <a:r>
              <a:rPr lang="en-US" altLang="zh-TW" sz="1800" kern="1400" dirty="0" smtClean="0">
                <a:latin typeface="Times New Roman" pitchFamily="18" charset="0"/>
              </a:rPr>
              <a:t> (§495</a:t>
            </a:r>
            <a:r>
              <a:rPr lang="zh-TW" altLang="en-US" sz="1800" kern="1400" dirty="0" smtClean="0">
                <a:latin typeface="Times New Roman" pitchFamily="18" charset="0"/>
              </a:rPr>
              <a:t>之</a:t>
            </a:r>
            <a:r>
              <a:rPr lang="en-US" altLang="zh-TW" sz="1800" kern="1400" dirty="0" smtClean="0">
                <a:latin typeface="Times New Roman" pitchFamily="18" charset="0"/>
              </a:rPr>
              <a:t>1</a:t>
            </a:r>
            <a:r>
              <a:rPr lang="zh-TW" altLang="en-US" sz="1800" kern="1400" dirty="0" smtClean="0">
                <a:latin typeface="Times New Roman" pitchFamily="18" charset="0"/>
              </a:rPr>
              <a:t>準用</a:t>
            </a:r>
            <a:r>
              <a:rPr lang="en-US" altLang="zh-TW" sz="1800" kern="1400" dirty="0" smtClean="0">
                <a:latin typeface="Times New Roman" pitchFamily="18" charset="0"/>
              </a:rPr>
              <a:t>§447)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800" kern="1400" dirty="0" smtClean="0">
                <a:latin typeface="Times New Roman" pitchFamily="18" charset="0"/>
              </a:rPr>
              <a:t>抗告法院之裁判－抗告無理由駁回；抗告有理由，廢棄或變更原裁定。</a:t>
            </a:r>
            <a:endParaRPr lang="en-US" altLang="zh-TW" sz="18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endParaRPr lang="zh-TW" altLang="en-US" sz="1800" kern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訴訟種類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zh-TW" altLang="en-US" dirty="0" smtClean="0">
                <a:latin typeface="Times New Roman" pitchFamily="18" charset="0"/>
              </a:rPr>
              <a:t>訴訟之意義：「起訴」一般是指就某件事實，向法院請求判決之事。因此，沒有起訴，就沒有訴訟。</a:t>
            </a:r>
            <a:endParaRPr lang="en-US" altLang="zh-TW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zh-TW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zh-TW" altLang="en-US" dirty="0" smtClean="0">
                <a:latin typeface="Times New Roman" pitchFamily="18" charset="0"/>
              </a:rPr>
              <a:t>訴訟種類</a:t>
            </a:r>
            <a:endParaRPr lang="en-US" altLang="zh-TW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zh-TW" altLang="en-US" sz="1400" dirty="0" smtClean="0">
              <a:latin typeface="Times New Roman" pitchFamily="18" charset="0"/>
            </a:endParaRPr>
          </a:p>
          <a:p>
            <a:pPr marL="747713" lvl="1" indent="-290513" eaLnBrk="1" hangingPunct="1">
              <a:defRPr/>
            </a:pPr>
            <a:r>
              <a:rPr lang="zh-TW" altLang="en-US" sz="3000" dirty="0" smtClean="0">
                <a:latin typeface="Times New Roman" pitchFamily="18" charset="0"/>
              </a:rPr>
              <a:t>民事訴訟：解決私人間關於財產上或身分上所</a:t>
            </a:r>
            <a:endParaRPr lang="en-US" altLang="zh-TW" sz="3000" dirty="0" smtClean="0">
              <a:latin typeface="Times New Roman" pitchFamily="18" charset="0"/>
            </a:endParaRPr>
          </a:p>
          <a:p>
            <a:pPr marL="747713" lvl="1" indent="-290513" eaLnBrk="1" hangingPunct="1">
              <a:buNone/>
              <a:defRPr/>
            </a:pPr>
            <a:r>
              <a:rPr lang="zh-TW" altLang="en-US" sz="3000" dirty="0" smtClean="0">
                <a:latin typeface="Times New Roman" pitchFamily="18" charset="0"/>
              </a:rPr>
              <a:t>                       生之紛爭為目的之訴訟。</a:t>
            </a:r>
          </a:p>
          <a:p>
            <a:pPr marL="747713" lvl="1" indent="-290513" eaLnBrk="1" hangingPunct="1">
              <a:defRPr/>
            </a:pPr>
            <a:r>
              <a:rPr lang="zh-TW" altLang="en-US" sz="3000" dirty="0" smtClean="0">
                <a:latin typeface="Times New Roman" pitchFamily="18" charset="0"/>
              </a:rPr>
              <a:t>刑事訴訟：行使國家刑罰權為目的之訴訟。</a:t>
            </a:r>
            <a:endParaRPr lang="en-US" altLang="zh-TW" sz="3000" dirty="0" smtClean="0">
              <a:latin typeface="Times New Roman" pitchFamily="18" charset="0"/>
            </a:endParaRPr>
          </a:p>
          <a:p>
            <a:pPr marL="747713" lvl="1" indent="-290513" eaLnBrk="1" hangingPunct="1">
              <a:defRPr/>
            </a:pPr>
            <a:r>
              <a:rPr lang="zh-TW" altLang="en-US" sz="3000" dirty="0" smtClean="0">
                <a:latin typeface="Times New Roman" pitchFamily="18" charset="0"/>
              </a:rPr>
              <a:t>行政訴訟：糾正或救濟關於行政機關公權力行</a:t>
            </a:r>
            <a:endParaRPr lang="en-US" altLang="zh-TW" sz="3000" dirty="0" smtClean="0">
              <a:latin typeface="Times New Roman" pitchFamily="18" charset="0"/>
            </a:endParaRPr>
          </a:p>
          <a:p>
            <a:pPr marL="747713" lvl="1" indent="-290513" eaLnBrk="1" hangingPunct="1">
              <a:buNone/>
              <a:defRPr/>
            </a:pPr>
            <a:r>
              <a:rPr lang="zh-TW" altLang="en-US" sz="3000" dirty="0" smtClean="0">
                <a:latin typeface="Times New Roman" pitchFamily="18" charset="0"/>
              </a:rPr>
              <a:t>                       使違法為目的之訴訟。</a:t>
            </a:r>
          </a:p>
          <a:p>
            <a:pPr eaLnBrk="1" hangingPunct="1">
              <a:defRPr/>
            </a:pPr>
            <a:endParaRPr lang="zh-TW" altLang="en-US" sz="2800" dirty="0" smtClean="0"/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21D86-E8E5-476B-88F8-0B070F2BE080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對象－對已確定之終局判決聲明不服</a:t>
            </a:r>
            <a:endParaRPr lang="en-US" altLang="zh-TW" dirty="0" smtClean="0"/>
          </a:p>
          <a:p>
            <a:r>
              <a:rPr lang="zh-TW" altLang="en-US" dirty="0" smtClean="0"/>
              <a:t>再審程序</a:t>
            </a:r>
            <a:endParaRPr lang="en-US" altLang="zh-TW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600" kern="1400" dirty="0" smtClean="0">
                <a:latin typeface="Times New Roman" pitchFamily="18" charset="0"/>
              </a:rPr>
              <a:t>審查再審之訴合法要件－一般起訴要件及再審程式是否具備</a:t>
            </a:r>
            <a:r>
              <a:rPr lang="en-US" altLang="zh-TW" sz="1600" kern="1400" dirty="0" smtClean="0">
                <a:latin typeface="Times New Roman" pitchFamily="18" charset="0"/>
              </a:rPr>
              <a:t>(§501I)</a:t>
            </a:r>
            <a:r>
              <a:rPr lang="zh-TW" altLang="en-US" sz="1600" kern="1400" dirty="0" smtClean="0">
                <a:latin typeface="Times New Roman" pitchFamily="18" charset="0"/>
              </a:rPr>
              <a:t>。除再審理由及遵守再審不變期間之證據欠缺毋庸命補正外，其餘再審程式欠缺，應先命再審原告補正。</a:t>
            </a:r>
            <a:endParaRPr lang="en-US" altLang="zh-TW" sz="16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600" kern="1400" dirty="0" smtClean="0">
                <a:latin typeface="Times New Roman" pitchFamily="18" charset="0"/>
              </a:rPr>
              <a:t>再審事由之審理－調查是否具備民事訴訟法第</a:t>
            </a:r>
            <a:r>
              <a:rPr lang="en-US" altLang="zh-TW" sz="1600" kern="1400" dirty="0" smtClean="0">
                <a:latin typeface="Times New Roman" pitchFamily="18" charset="0"/>
              </a:rPr>
              <a:t>496</a:t>
            </a:r>
            <a:r>
              <a:rPr lang="zh-TW" altLang="en-US" sz="1600" kern="1400" dirty="0" smtClean="0">
                <a:latin typeface="Times New Roman" pitchFamily="18" charset="0"/>
              </a:rPr>
              <a:t>條至第</a:t>
            </a:r>
            <a:r>
              <a:rPr lang="en-US" altLang="zh-TW" sz="1600" kern="1400" dirty="0" smtClean="0">
                <a:latin typeface="Times New Roman" pitchFamily="18" charset="0"/>
              </a:rPr>
              <a:t>498</a:t>
            </a:r>
            <a:r>
              <a:rPr lang="zh-TW" altLang="en-US" sz="1600" kern="1400" dirty="0" smtClean="0">
                <a:latin typeface="Times New Roman" pitchFamily="18" charset="0"/>
              </a:rPr>
              <a:t>條所定之再審事由，如認無再審事由者，應以再審之訴無理由之終局判決駁回。</a:t>
            </a:r>
            <a:r>
              <a:rPr lang="en-US" altLang="zh-TW" sz="1600" kern="1400" dirty="0" smtClean="0">
                <a:latin typeface="Times New Roman" pitchFamily="18" charset="0"/>
              </a:rPr>
              <a:t>(§502II)</a:t>
            </a: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1600" kern="1400" dirty="0" smtClean="0">
                <a:latin typeface="Times New Roman" pitchFamily="18" charset="0"/>
              </a:rPr>
              <a:t>再審之訴合法並具備有效要件者，開啟再審，進入本案審理。</a:t>
            </a:r>
            <a:endParaRPr lang="en-US" altLang="zh-TW" sz="1600" kern="1400" dirty="0" smtClean="0">
              <a:latin typeface="Times New Roman" pitchFamily="18" charset="0"/>
            </a:endParaRPr>
          </a:p>
          <a:p>
            <a:pPr marL="973138" lvl="1" indent="368300">
              <a:lnSpc>
                <a:spcPct val="60000"/>
              </a:lnSpc>
              <a:defRPr/>
            </a:pPr>
            <a:endParaRPr lang="en-US" altLang="zh-TW" sz="1600" dirty="0" smtClean="0"/>
          </a:p>
          <a:p>
            <a:pPr marL="973138" lvl="1" indent="368300">
              <a:lnSpc>
                <a:spcPct val="60000"/>
              </a:lnSpc>
              <a:defRPr/>
            </a:pPr>
            <a:r>
              <a:rPr lang="zh-TW" altLang="en-US" sz="1600" dirty="0" smtClean="0"/>
              <a:t>本案判決有理由：法院認原確定判決不當時，應廢棄該判決，另為</a:t>
            </a:r>
            <a:endParaRPr lang="en-US" altLang="zh-TW" sz="1600" dirty="0" smtClean="0"/>
          </a:p>
          <a:p>
            <a:pPr marL="973138" lvl="1" indent="368300">
              <a:lnSpc>
                <a:spcPct val="60000"/>
              </a:lnSpc>
              <a:buNone/>
              <a:defRPr/>
            </a:pPr>
            <a:r>
              <a:rPr lang="zh-TW" altLang="en-US" sz="1600" dirty="0" smtClean="0"/>
              <a:t>                                    取代該判決之裁判</a:t>
            </a:r>
            <a:endParaRPr lang="en-US" altLang="zh-TW" sz="1600" dirty="0" smtClean="0"/>
          </a:p>
          <a:p>
            <a:pPr marL="973138" lvl="1" indent="368300">
              <a:lnSpc>
                <a:spcPct val="60000"/>
              </a:lnSpc>
              <a:defRPr/>
            </a:pPr>
            <a:r>
              <a:rPr lang="zh-TW" altLang="en-US" sz="1600" dirty="0" smtClean="0"/>
              <a:t>本案判決無理由：再審之訴，雖有再審視由，法院如認原判決為正</a:t>
            </a:r>
            <a:endParaRPr lang="en-US" altLang="zh-TW" sz="1600" dirty="0" smtClean="0"/>
          </a:p>
          <a:p>
            <a:pPr marL="973138" lvl="1" indent="368300">
              <a:lnSpc>
                <a:spcPct val="60000"/>
              </a:lnSpc>
              <a:buNone/>
              <a:defRPr/>
            </a:pPr>
            <a:r>
              <a:rPr lang="zh-TW" altLang="en-US" sz="1600" dirty="0" smtClean="0"/>
              <a:t>                                    當者，應以判決駁回</a:t>
            </a:r>
            <a:r>
              <a:rPr lang="zh-TW" altLang="en-US" sz="1600" kern="1400" dirty="0" smtClean="0">
                <a:latin typeface="Times New Roman" pitchFamily="18" charset="0"/>
              </a:rPr>
              <a:t>之</a:t>
            </a:r>
            <a:r>
              <a:rPr lang="en-US" altLang="zh-TW" sz="1600" kern="1400" dirty="0" smtClean="0">
                <a:latin typeface="Times New Roman" pitchFamily="18" charset="0"/>
              </a:rPr>
              <a:t>(§504)</a:t>
            </a:r>
            <a:r>
              <a:rPr lang="zh-TW" altLang="en-US" sz="1600" kern="1400" dirty="0" smtClean="0">
                <a:latin typeface="Times New Roman" pitchFamily="18" charset="0"/>
              </a:rPr>
              <a:t>。</a:t>
            </a:r>
            <a:endParaRPr lang="en-US" altLang="zh-TW" sz="1600" kern="1400" dirty="0" smtClean="0">
              <a:latin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附隨程序－民事保全程序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b="1" dirty="0" smtClean="0"/>
              <a:t>意義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000" dirty="0" smtClean="0"/>
              <a:t>       當事人得不經言詞辯論之聲請，迅速取得一「保全裁定」，使債權人得保全將來強制執行之實現，或保全法律關係之現狀，以避免受到重大損害或急迫危險。</a:t>
            </a:r>
            <a:endParaRPr lang="en-US" altLang="zh-TW" sz="2000" dirty="0" smtClean="0"/>
          </a:p>
          <a:p>
            <a:r>
              <a:rPr lang="zh-TW" altLang="en-US" sz="2400" dirty="0" smtClean="0"/>
              <a:t>特性</a:t>
            </a: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暫定性－不具終局確定性。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附隨性－須另提起本案訴訟程序。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迅速</a:t>
            </a:r>
            <a:r>
              <a:rPr lang="zh-TW" altLang="en-US" sz="2000" kern="1400" dirty="0" smtClean="0">
                <a:latin typeface="Times New Roman" pitchFamily="18" charset="0"/>
              </a:rPr>
              <a:t>性</a:t>
            </a:r>
            <a:r>
              <a:rPr lang="en-US" altLang="zh-TW" sz="2000" kern="1400" dirty="0" smtClean="0">
                <a:latin typeface="Times New Roman" pitchFamily="18" charset="0"/>
              </a:rPr>
              <a:t>/</a:t>
            </a:r>
            <a:r>
              <a:rPr lang="zh-TW" altLang="en-US" sz="2000" kern="1400" dirty="0" smtClean="0">
                <a:latin typeface="Times New Roman" pitchFamily="18" charset="0"/>
              </a:rPr>
              <a:t>秘密性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342900" lvl="1" indent="-342900">
              <a:lnSpc>
                <a:spcPts val="2600"/>
              </a:lnSpc>
              <a:buSzPct val="50000"/>
              <a:buFont typeface="Wingdings 2"/>
              <a:buChar char=""/>
              <a:defRPr/>
            </a:pPr>
            <a:r>
              <a:rPr lang="zh-TW" altLang="en-US" sz="2400" dirty="0" smtClean="0"/>
              <a:t>種類</a:t>
            </a:r>
            <a:endParaRPr lang="en-US" altLang="zh-TW" sz="2400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假扣押－以將來強制執行之保全為目的。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假處分－以將來強制執行之保全為目的。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000" kern="1400" dirty="0" smtClean="0">
                <a:latin typeface="Times New Roman" pitchFamily="18" charset="0"/>
              </a:rPr>
              <a:t>定暫時狀態假處分－以維持現狀，迴避危險為目的。</a:t>
            </a:r>
            <a:endParaRPr lang="en-US" altLang="zh-TW" sz="2000" kern="1400" dirty="0" smtClean="0">
              <a:latin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附隨程序－證據保全程序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/>
              <a:t>意義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r>
              <a:rPr lang="zh-TW" altLang="en-US" sz="2400" dirty="0" smtClean="0"/>
              <a:t>     當事人於訴訟上欲利用之證據方法，恐日後滅失或礙難使用，故為起訴前或起訴後預先調查該證據，以保全結果。</a:t>
            </a: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r>
              <a:rPr lang="zh-TW" altLang="en-US" b="1" dirty="0" smtClean="0"/>
              <a:t>功能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保全功能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預防功能</a:t>
            </a:r>
            <a:endParaRPr lang="en-US" altLang="zh-TW" sz="2400" kern="1400" dirty="0" smtClean="0">
              <a:latin typeface="Times New Roman" pitchFamily="18" charset="0"/>
            </a:endParaRPr>
          </a:p>
          <a:p>
            <a:pPr marL="747713" lvl="1" indent="-290513">
              <a:lnSpc>
                <a:spcPts val="2600"/>
              </a:lnSpc>
              <a:defRPr/>
            </a:pPr>
            <a:r>
              <a:rPr lang="zh-TW" altLang="en-US" sz="2400" kern="1400" dirty="0" smtClean="0">
                <a:latin typeface="Times New Roman" pitchFamily="18" charset="0"/>
              </a:rPr>
              <a:t>審理集中化功能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9552" y="6237312"/>
            <a:ext cx="5318332" cy="360040"/>
          </a:xfrm>
        </p:spPr>
        <p:txBody>
          <a:bodyPr/>
          <a:lstStyle/>
          <a:p>
            <a:pPr>
              <a:defRPr/>
            </a:pPr>
            <a:r>
              <a:rPr lang="zh-TW" altLang="en-US" sz="1400" b="1" dirty="0" smtClean="0">
                <a:latin typeface="+mj-ea"/>
                <a:ea typeface="+mj-ea"/>
              </a:rPr>
              <a:t>資料來源：司法院網站</a:t>
            </a:r>
            <a:endParaRPr lang="en-US" altLang="zh-TW" sz="1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4936" cy="45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5390340" cy="432048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+mj-ea"/>
              </a:rPr>
              <a:t>資料來源：司法院網站</a:t>
            </a:r>
            <a:endParaRPr lang="en-US" altLang="zh-TW" b="1" dirty="0" smtClean="0">
              <a:latin typeface="+mj-ea"/>
            </a:endParaRP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謝謝聆聽，敬請指教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民事訴訟之特性與基本要求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民事訴訟之特性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解決私法紛爭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/>
              <a:t>依當事人請求發動－不告不理原則</a:t>
            </a:r>
            <a:endParaRPr lang="en-US" altLang="zh-TW" dirty="0" smtClean="0"/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/>
              <a:t>公正程序，依法審判</a:t>
            </a:r>
            <a:endParaRPr lang="en-US" altLang="zh-TW" dirty="0" smtClean="0"/>
          </a:p>
          <a:p>
            <a:pPr marL="747713" lvl="1" indent="-290513">
              <a:lnSpc>
                <a:spcPct val="80000"/>
              </a:lnSpc>
              <a:defRPr/>
            </a:pPr>
            <a:endParaRPr lang="en-US" altLang="zh-TW" dirty="0" smtClean="0"/>
          </a:p>
          <a:p>
            <a:pPr marL="342900" lvl="1" indent="-342900">
              <a:lnSpc>
                <a:spcPct val="80000"/>
              </a:lnSpc>
              <a:buSzPct val="50000"/>
              <a:buFont typeface="Wingdings 2"/>
              <a:buChar char=""/>
              <a:defRPr/>
            </a:pPr>
            <a:r>
              <a:rPr lang="zh-TW" altLang="en-US" sz="3200" dirty="0" smtClean="0"/>
              <a:t>民事訴訟之基本要求</a:t>
            </a:r>
            <a:endParaRPr lang="en-US" altLang="zh-TW" sz="3200" dirty="0" smtClean="0"/>
          </a:p>
          <a:p>
            <a:pPr marL="342900" lvl="1" indent="-342900">
              <a:lnSpc>
                <a:spcPct val="80000"/>
              </a:lnSpc>
              <a:buSzPct val="50000"/>
              <a:buNone/>
              <a:defRPr/>
            </a:pPr>
            <a:endParaRPr lang="en-US" altLang="zh-TW" sz="3200" dirty="0" smtClean="0"/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平等利用訴訟制度之保障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發現真實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促進訴訟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程序主體權之保障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突襲性裁判之防止</a:t>
            </a:r>
            <a:endParaRPr lang="en-US" altLang="zh-TW" dirty="0" smtClean="0">
              <a:latin typeface="Times New Roman" pitchFamily="18" charset="0"/>
            </a:endParaRPr>
          </a:p>
          <a:p>
            <a:pPr marL="747713" lvl="1" indent="-290513">
              <a:lnSpc>
                <a:spcPct val="80000"/>
              </a:lnSpc>
              <a:defRPr/>
            </a:pPr>
            <a:r>
              <a:rPr lang="zh-TW" altLang="en-US" dirty="0" smtClean="0">
                <a:latin typeface="Times New Roman" pitchFamily="18" charset="0"/>
              </a:rPr>
              <a:t>紛爭解決一次性</a:t>
            </a:r>
            <a:endParaRPr lang="en-US" altLang="zh-TW" dirty="0" smtClean="0">
              <a:latin typeface="Times New Roman" pitchFamily="18" charset="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民事訴訟程序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96" y="1600200"/>
            <a:ext cx="6820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選擇何種民事訴訟程序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63" y="1340769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TW" altLang="en-US" dirty="0" smtClean="0"/>
              <a:t>依照事件之性質或涉及之金額多寡區分不同民事訴訟程序：</a:t>
            </a:r>
            <a:endParaRPr lang="en-US" altLang="zh-TW" dirty="0" smtClean="0"/>
          </a:p>
          <a:p>
            <a:pPr eaLnBrk="1" hangingPunct="1">
              <a:defRPr/>
            </a:pPr>
            <a:endParaRPr lang="zh-TW" altLang="en-US" sz="1400" dirty="0" smtClean="0"/>
          </a:p>
          <a:p>
            <a:pPr lvl="1" eaLnBrk="1" hangingPunct="1">
              <a:defRPr/>
            </a:pPr>
            <a:r>
              <a:rPr lang="zh-TW" altLang="en-US" sz="3200" dirty="0" smtClean="0"/>
              <a:t>通常訴訟程序</a:t>
            </a:r>
          </a:p>
          <a:p>
            <a:pPr lvl="1">
              <a:defRPr/>
            </a:pPr>
            <a:r>
              <a:rPr lang="zh-TW" altLang="en-US" sz="3200" dirty="0" smtClean="0"/>
              <a:t>簡易訴訟程序－民事訴訟法第</a:t>
            </a:r>
            <a:r>
              <a:rPr lang="en-US" altLang="zh-TW" sz="3200" dirty="0" smtClean="0"/>
              <a:t>427</a:t>
            </a:r>
            <a:r>
              <a:rPr lang="zh-TW" altLang="en-US" sz="3200" dirty="0" smtClean="0"/>
              <a:t>條</a:t>
            </a:r>
            <a:endParaRPr lang="en-US" altLang="zh-TW" sz="3200" dirty="0" smtClean="0"/>
          </a:p>
          <a:p>
            <a:pPr marL="973138" lvl="1" indent="-165100">
              <a:buFont typeface="Wingdings" pitchFamily="2" charset="2"/>
              <a:buChar char="l"/>
              <a:defRPr/>
            </a:pPr>
            <a:r>
              <a:rPr lang="zh-TW" altLang="en-US" sz="2600" dirty="0" smtClean="0"/>
              <a:t>關於財產權之訴訟，其標的之金額或價額在新台幣</a:t>
            </a:r>
            <a:r>
              <a:rPr lang="en-US" altLang="zh-TW" sz="2600" dirty="0" smtClean="0"/>
              <a:t>50 </a:t>
            </a:r>
            <a:r>
              <a:rPr lang="zh-TW" altLang="en-US" sz="2600" dirty="0" smtClean="0"/>
              <a:t>萬元以下</a:t>
            </a:r>
            <a:endParaRPr lang="en-US" altLang="zh-TW" sz="2600" dirty="0" smtClean="0"/>
          </a:p>
          <a:p>
            <a:pPr marL="973138" lvl="1" indent="-165100">
              <a:buFont typeface="Wingdings" pitchFamily="2" charset="2"/>
              <a:buChar char="l"/>
              <a:defRPr/>
            </a:pPr>
            <a:r>
              <a:rPr lang="zh-TW" altLang="en-US" sz="2600" dirty="0" smtClean="0"/>
              <a:t>依事件之性質定之，例如：因雇傭契約涉訟。</a:t>
            </a:r>
            <a:endParaRPr lang="en-US" altLang="zh-TW" sz="2600" dirty="0" smtClean="0"/>
          </a:p>
          <a:p>
            <a:pPr marL="973138" lvl="1" indent="-165100">
              <a:buFont typeface="Wingdings" pitchFamily="2" charset="2"/>
              <a:buChar char="l"/>
              <a:defRPr/>
            </a:pPr>
            <a:r>
              <a:rPr lang="zh-TW" altLang="en-US" sz="2600" dirty="0" smtClean="0"/>
              <a:t>當事人合意</a:t>
            </a:r>
          </a:p>
          <a:p>
            <a:pPr lvl="1">
              <a:defRPr/>
            </a:pPr>
            <a:r>
              <a:rPr lang="zh-TW" altLang="en-US" sz="3200" dirty="0" smtClean="0"/>
              <a:t>小額訴訟程序－民事訴訟法第</a:t>
            </a:r>
            <a:r>
              <a:rPr lang="en-US" altLang="zh-TW" sz="3200" dirty="0" smtClean="0"/>
              <a:t>436</a:t>
            </a:r>
            <a:r>
              <a:rPr lang="zh-TW" altLang="en-US" sz="3200" dirty="0" smtClean="0"/>
              <a:t>條之</a:t>
            </a:r>
            <a:r>
              <a:rPr lang="en-US" altLang="zh-TW" sz="3200" dirty="0" smtClean="0"/>
              <a:t>8</a:t>
            </a:r>
          </a:p>
          <a:p>
            <a:pPr marL="973138" lvl="1" indent="-165100">
              <a:buFont typeface="Wingdings" pitchFamily="2" charset="2"/>
              <a:buChar char="l"/>
              <a:defRPr/>
            </a:pPr>
            <a:r>
              <a:rPr lang="zh-TW" altLang="en-US" sz="2600" dirty="0" smtClean="0"/>
              <a:t>請求給付金錢或其他替代物或有價證券之訴訟，標的金額在</a:t>
            </a:r>
            <a:r>
              <a:rPr lang="en-US" altLang="zh-TW" sz="2600" dirty="0" smtClean="0"/>
              <a:t>10</a:t>
            </a:r>
            <a:r>
              <a:rPr lang="zh-TW" altLang="en-US" sz="2600" dirty="0" smtClean="0"/>
              <a:t>萬元以下</a:t>
            </a:r>
            <a:endParaRPr lang="en-US" altLang="zh-TW" sz="2600" dirty="0" smtClean="0"/>
          </a:p>
          <a:p>
            <a:pPr lvl="1" eaLnBrk="1" hangingPunct="1">
              <a:buNone/>
              <a:defRPr/>
            </a:pPr>
            <a:endParaRPr lang="en-US" altLang="zh-TW" sz="3200" dirty="0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CB921-3262-4980-8085-82FDDE7A5FB7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通常程序、簡易程序、小額程序比較表</a:t>
            </a:r>
            <a:endParaRPr lang="zh-TW" altLang="en-US" sz="32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08912" cy="4536503"/>
        </p:xfrm>
        <a:graphic>
          <a:graphicData uri="http://schemas.openxmlformats.org/drawingml/2006/table">
            <a:tbl>
              <a:tblPr/>
              <a:tblGrid>
                <a:gridCol w="2051737"/>
                <a:gridCol w="2051737"/>
                <a:gridCol w="2052719"/>
                <a:gridCol w="2052719"/>
              </a:tblGrid>
              <a:tr h="3536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通常程序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簡易程序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小額程序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訴訟標的價額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標楷體"/>
                          <a:ea typeface="細明體"/>
                        </a:rPr>
                        <a:t>50</a:t>
                      </a:r>
                      <a:r>
                        <a:rPr lang="zh-TW" sz="2000" dirty="0">
                          <a:latin typeface="Times New Roman"/>
                          <a:ea typeface="標楷體"/>
                        </a:rPr>
                        <a:t>萬以上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標楷體"/>
                          <a:ea typeface="細明體"/>
                        </a:rPr>
                        <a:t>10</a:t>
                      </a:r>
                      <a:r>
                        <a:rPr lang="zh-TW" sz="2000" dirty="0"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2000" dirty="0">
                          <a:latin typeface="Times New Roman"/>
                          <a:ea typeface="標楷體"/>
                        </a:rPr>
                        <a:t>~50</a:t>
                      </a:r>
                      <a:r>
                        <a:rPr lang="zh-TW" sz="2000" dirty="0">
                          <a:latin typeface="Times New Roman"/>
                          <a:ea typeface="標楷體"/>
                        </a:rPr>
                        <a:t>萬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標楷體"/>
                          <a:ea typeface="細明體"/>
                        </a:rPr>
                        <a:t>10</a:t>
                      </a:r>
                      <a:r>
                        <a:rPr lang="zh-TW" sz="2000" dirty="0">
                          <a:latin typeface="Times New Roman"/>
                          <a:ea typeface="標楷體"/>
                        </a:rPr>
                        <a:t>萬以下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非以財產權為標的之訴訟有無適用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有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不可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不可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89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有關起訴之程式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需以訴狀為之，且必須表明絕對應記載事項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可僅以言詞起訴，且訴狀內僅表明原因事實即可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僅以言詞起訴即可，且可使用表格化訴狀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89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審判期日之次數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無限制；法院認有必要時，可隨時加開言詞辯論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以一次期日辯論終結為原則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同左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有關筆錄之記載方式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須依一定格式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可簡略記載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可簡略記載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通常程序、簡易程序、小額程序比較表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39551" y="1772815"/>
          <a:ext cx="8208912" cy="3960440"/>
        </p:xfrm>
        <a:graphic>
          <a:graphicData uri="http://schemas.openxmlformats.org/drawingml/2006/table">
            <a:tbl>
              <a:tblPr/>
              <a:tblGrid>
                <a:gridCol w="2051737"/>
                <a:gridCol w="2051737"/>
                <a:gridCol w="2052719"/>
                <a:gridCol w="205271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通常程序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latin typeface="Times New Roman"/>
                          <a:ea typeface="標楷體"/>
                        </a:rPr>
                        <a:t>簡易程序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小額程序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二審上訴法院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高等法院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原地院合議庭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同左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二審法院性質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事實審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事實審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類似法律審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>
                          <a:latin typeface="Times New Roman"/>
                          <a:ea typeface="標楷體"/>
                        </a:rPr>
                        <a:t>可否上訴三審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latin typeface="Times New Roman"/>
                          <a:ea typeface="標楷體"/>
                        </a:rPr>
                        <a:t>可；但受金額及許可上訴之限制</a:t>
                      </a:r>
                      <a:endParaRPr lang="zh-TW" sz="200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同左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latin typeface="Times New Roman"/>
                          <a:ea typeface="標楷體"/>
                        </a:rPr>
                        <a:t>不可，故二審即為終審</a:t>
                      </a:r>
                      <a:endParaRPr lang="zh-TW" sz="2000" dirty="0">
                        <a:latin typeface="Times New Roman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裁判費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zh-TW" altLang="en-US" sz="2000" dirty="0" smtClean="0"/>
              <a:t>因財產權起訴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上訴之訴訟標的金額－民事訴訟法第</a:t>
            </a:r>
            <a:r>
              <a:rPr lang="en-US" altLang="zh-TW" sz="2000" dirty="0" smtClean="0"/>
              <a:t>77</a:t>
            </a:r>
            <a:r>
              <a:rPr lang="zh-TW" altLang="en-US" sz="2000" dirty="0" smtClean="0"/>
              <a:t>條之</a:t>
            </a:r>
            <a:r>
              <a:rPr lang="en-US" altLang="zh-TW" sz="2000" dirty="0" smtClean="0"/>
              <a:t>13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77</a:t>
            </a:r>
            <a:r>
              <a:rPr lang="zh-TW" altLang="en-US" sz="2000" dirty="0" smtClean="0"/>
              <a:t>條之</a:t>
            </a:r>
            <a:r>
              <a:rPr lang="en-US" altLang="zh-TW" sz="2000" dirty="0" smtClean="0"/>
              <a:t>16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77</a:t>
            </a:r>
            <a:r>
              <a:rPr lang="zh-TW" altLang="en-US" sz="2000" dirty="0" smtClean="0"/>
              <a:t>條之</a:t>
            </a:r>
            <a:r>
              <a:rPr lang="en-US" altLang="zh-TW" sz="2000" dirty="0" smtClean="0"/>
              <a:t>27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7585" y="1700810"/>
          <a:ext cx="7488831" cy="4306308"/>
        </p:xfrm>
        <a:graphic>
          <a:graphicData uri="http://schemas.openxmlformats.org/drawingml/2006/table">
            <a:tbl>
              <a:tblPr/>
              <a:tblGrid>
                <a:gridCol w="2496277"/>
                <a:gridCol w="2496277"/>
                <a:gridCol w="2496277"/>
              </a:tblGrid>
              <a:tr h="3061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/>
                        <a:t>因財產權起訴／上訴</a:t>
                      </a:r>
                      <a:br>
                        <a:rPr lang="zh-TW" altLang="en-US" sz="1200" dirty="0"/>
                      </a:br>
                      <a:r>
                        <a:rPr lang="zh-TW" altLang="en-US" sz="1200" dirty="0"/>
                        <a:t>訴訟標的金（價）額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第一審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第二、三審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66"/>
                    </a:solidFill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/>
                        <a:t>10</a:t>
                      </a:r>
                      <a:r>
                        <a:rPr lang="zh-TW" altLang="en-US" sz="1200" dirty="0"/>
                        <a:t>萬元以下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1,000</a:t>
                      </a:r>
                      <a:r>
                        <a:rPr lang="zh-TW" altLang="en-US" sz="1200" dirty="0"/>
                        <a:t>元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1,500</a:t>
                      </a:r>
                      <a:r>
                        <a:rPr lang="zh-TW" altLang="en-US" sz="1200"/>
                        <a:t>元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1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/>
                        <a:t>逾</a:t>
                      </a:r>
                      <a:r>
                        <a:rPr lang="en-US" altLang="zh-TW" sz="1200"/>
                        <a:t>10</a:t>
                      </a:r>
                      <a:r>
                        <a:rPr lang="zh-TW" altLang="en-US" sz="1200"/>
                        <a:t>萬元～</a:t>
                      </a:r>
                      <a:r>
                        <a:rPr lang="en-US" altLang="zh-TW" sz="1200"/>
                        <a:t>100</a:t>
                      </a:r>
                      <a:r>
                        <a:rPr lang="zh-TW" altLang="en-US" sz="1200"/>
                        <a:t>萬元部分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110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165</a:t>
                      </a:r>
                      <a:r>
                        <a:rPr lang="zh-TW" altLang="en-US" sz="1200"/>
                        <a:t>元</a:t>
                      </a:r>
                      <a:r>
                        <a:rPr lang="en-US" altLang="zh-TW" sz="1200"/>
                        <a:t>/</a:t>
                      </a:r>
                      <a:r>
                        <a:rPr lang="zh-TW" altLang="en-US" sz="120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/>
                        <a:t>100</a:t>
                      </a:r>
                      <a:r>
                        <a:rPr lang="zh-TW" altLang="en-US" sz="1200" b="1"/>
                        <a:t>萬元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10,900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/>
                        <a:t>16,350</a:t>
                      </a:r>
                      <a:r>
                        <a:rPr lang="zh-TW" altLang="en-US" sz="1200" b="1"/>
                        <a:t>元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1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/>
                        <a:t>逾</a:t>
                      </a:r>
                      <a:r>
                        <a:rPr lang="en-US" altLang="zh-TW" sz="1200" b="1"/>
                        <a:t>100</a:t>
                      </a:r>
                      <a:r>
                        <a:rPr lang="zh-TW" altLang="en-US" sz="1200" b="1"/>
                        <a:t>萬元～一千萬元部分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99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148.5</a:t>
                      </a:r>
                      <a:r>
                        <a:rPr lang="zh-TW" altLang="en-US" sz="1200"/>
                        <a:t>元</a:t>
                      </a:r>
                      <a:r>
                        <a:rPr lang="en-US" altLang="zh-TW" sz="1200"/>
                        <a:t>/</a:t>
                      </a:r>
                      <a:r>
                        <a:rPr lang="zh-TW" altLang="en-US" sz="120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/>
                        <a:t>一千萬元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100,000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150,000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1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/>
                        <a:t>逾一千萬元～一億元部分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88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132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/>
                        <a:t>一億元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892,000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1,338,000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1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/>
                        <a:t>逾一億元～十億元部分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77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115.5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十億元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7,822,000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11,733,000</a:t>
                      </a:r>
                      <a:r>
                        <a:rPr lang="zh-TW" altLang="en-US" sz="1200" b="1" dirty="0"/>
                        <a:t>元</a:t>
                      </a:r>
                      <a:endParaRPr lang="zh-TW" altLang="en-US" sz="12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9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/>
                        <a:t>逾十億元部分</a:t>
                      </a:r>
                      <a:endParaRPr lang="zh-TW" altLang="en-US" sz="12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66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99</a:t>
                      </a:r>
                      <a:r>
                        <a:rPr lang="zh-TW" altLang="en-US" sz="1200" dirty="0"/>
                        <a:t>元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萬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7919">
                <a:tc gridSpan="3">
                  <a:txBody>
                    <a:bodyPr/>
                    <a:lstStyle/>
                    <a:p>
                      <a:pPr algn="l"/>
                      <a:r>
                        <a:rPr lang="zh-TW" altLang="en-US" sz="1200" dirty="0"/>
                        <a:t>備註：１、其畸零之數不滿萬元者以萬元計算。</a:t>
                      </a:r>
                      <a:br>
                        <a:rPr lang="zh-TW" altLang="en-US" sz="1200" dirty="0"/>
                      </a:br>
                      <a:r>
                        <a:rPr lang="zh-TW" altLang="en-US" sz="1200" dirty="0"/>
                        <a:t>　　　２、費用徵收標準</a:t>
                      </a:r>
                      <a:r>
                        <a:rPr lang="zh-TW" altLang="en-US" sz="1200" b="1" dirty="0">
                          <a:solidFill>
                            <a:srgbClr val="000080"/>
                          </a:solidFill>
                          <a:hlinkClick r:id="rId2"/>
                        </a:rPr>
                        <a:t>計算程式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, </a:t>
                      </a:r>
                      <a:r>
                        <a:rPr lang="en-US" altLang="zh-TW" sz="1200" b="1" dirty="0">
                          <a:solidFill>
                            <a:srgbClr val="000080"/>
                          </a:solidFill>
                          <a:hlinkClick r:id="rId3"/>
                        </a:rPr>
                        <a:t>Web</a:t>
                      </a:r>
                      <a:r>
                        <a:rPr lang="zh-TW" altLang="en-US" sz="1200" b="1" dirty="0">
                          <a:solidFill>
                            <a:srgbClr val="000080"/>
                          </a:solidFill>
                          <a:hlinkClick r:id="rId3"/>
                        </a:rPr>
                        <a:t>版計算程式</a:t>
                      </a:r>
                      <a:r>
                        <a:rPr lang="zh-TW" altLang="en-US" sz="1200" dirty="0"/>
                        <a:t/>
                      </a:r>
                      <a:br>
                        <a:rPr lang="zh-TW" altLang="en-US" sz="1200" dirty="0"/>
                      </a:br>
                      <a:r>
                        <a:rPr lang="zh-TW" altLang="en-US" sz="1200" dirty="0"/>
                        <a:t>　　　３、本院所屬高等法院，業依民事訴訟法第</a:t>
                      </a:r>
                      <a:r>
                        <a:rPr lang="en-US" altLang="zh-TW" sz="1200" dirty="0"/>
                        <a:t>77</a:t>
                      </a:r>
                      <a:r>
                        <a:rPr lang="zh-TW" altLang="en-US" sz="1200" dirty="0"/>
                        <a:t>條之</a:t>
                      </a:r>
                      <a:r>
                        <a:rPr lang="en-US" altLang="zh-TW" sz="1200" dirty="0"/>
                        <a:t>27</a:t>
                      </a:r>
                      <a:r>
                        <a:rPr lang="zh-TW" altLang="en-US" sz="1200" dirty="0"/>
                        <a:t>規定，報請本院核准加徵裁判費，相關徵收標準請參照</a:t>
                      </a:r>
                      <a:r>
                        <a:rPr lang="en-US" altLang="zh-TW" sz="1200" b="1" dirty="0">
                          <a:solidFill>
                            <a:srgbClr val="000080"/>
                          </a:solidFill>
                          <a:hlinkClick r:id="rId4"/>
                        </a:rPr>
                        <a:t>『</a:t>
                      </a:r>
                      <a:r>
                        <a:rPr lang="zh-TW" altLang="en-US" sz="1200" b="1" dirty="0">
                          <a:solidFill>
                            <a:srgbClr val="000080"/>
                          </a:solidFill>
                          <a:hlinkClick r:id="rId4"/>
                        </a:rPr>
                        <a:t>臺灣高等法院民事訴訟、強制執行費用提高徵收額數標準</a:t>
                      </a:r>
                      <a:r>
                        <a:rPr lang="en-US" altLang="zh-TW" sz="1200" b="1" dirty="0">
                          <a:solidFill>
                            <a:srgbClr val="000080"/>
                          </a:solidFill>
                          <a:hlinkClick r:id="rId4"/>
                        </a:rPr>
                        <a:t>』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, </a:t>
                      </a:r>
                      <a:br>
                        <a:rPr lang="en-US" altLang="zh-TW" sz="1200" dirty="0"/>
                      </a:br>
                      <a:r>
                        <a:rPr lang="zh-TW" altLang="en-US" sz="1200" dirty="0"/>
                        <a:t>　　　　　</a:t>
                      </a:r>
                      <a:r>
                        <a:rPr lang="en-US" altLang="zh-TW" sz="1200" b="1" dirty="0">
                          <a:solidFill>
                            <a:srgbClr val="000080"/>
                          </a:solidFill>
                          <a:hlinkClick r:id="rId5"/>
                        </a:rPr>
                        <a:t>『</a:t>
                      </a:r>
                      <a:r>
                        <a:rPr lang="zh-TW" altLang="en-US" sz="1200" b="1" dirty="0">
                          <a:solidFill>
                            <a:srgbClr val="000080"/>
                          </a:solidFill>
                          <a:hlinkClick r:id="rId5"/>
                        </a:rPr>
                        <a:t>福建高等法院金門分院民事訴訟、強制執行費用提高徵收額數標準</a:t>
                      </a:r>
                      <a:r>
                        <a:rPr lang="en-US" altLang="zh-TW" sz="1200" b="1" dirty="0">
                          <a:solidFill>
                            <a:srgbClr val="000080"/>
                          </a:solidFill>
                          <a:hlinkClick r:id="rId5"/>
                        </a:rPr>
                        <a:t>』</a:t>
                      </a:r>
                      <a:r>
                        <a:rPr lang="zh-TW" altLang="en-US" sz="1200" dirty="0"/>
                        <a:t/>
                      </a:r>
                      <a:br>
                        <a:rPr lang="zh-TW" altLang="en-US" sz="1200" dirty="0"/>
                      </a:br>
                      <a:r>
                        <a:rPr lang="en-US" altLang="zh-TW" sz="1200" b="1" dirty="0"/>
                        <a:t>〔</a:t>
                      </a:r>
                      <a:r>
                        <a:rPr lang="zh-TW" altLang="en-US" sz="1200" b="1" dirty="0"/>
                        <a:t>使用說明</a:t>
                      </a:r>
                      <a:r>
                        <a:rPr lang="en-US" altLang="zh-TW" sz="1200" b="1" dirty="0"/>
                        <a:t>〕</a:t>
                      </a:r>
                      <a:r>
                        <a:rPr lang="zh-TW" altLang="en-US" sz="1200" dirty="0"/>
                        <a:t/>
                      </a:r>
                      <a:br>
                        <a:rPr lang="zh-TW" altLang="en-US" sz="1200" dirty="0"/>
                      </a:br>
                      <a:r>
                        <a:rPr lang="zh-TW" altLang="en-US" sz="1200" dirty="0"/>
                        <a:t>可直接點選執行或下載至電腦直接點選執行 。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4958292" cy="36004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+mj-ea"/>
              </a:rPr>
              <a:t>資料來源：司法院網站</a:t>
            </a:r>
            <a:endParaRPr lang="en-US" altLang="zh-TW" b="1" dirty="0" smtClean="0">
              <a:latin typeface="+mj-ea"/>
            </a:endParaRP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3275</Words>
  <Application>Microsoft Office PowerPoint</Application>
  <PresentationFormat>如螢幕大小 (4:3)</PresentationFormat>
  <Paragraphs>408</Paragraphs>
  <Slides>35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自訂設計</vt:lpstr>
      <vt:lpstr>Welcome</vt:lpstr>
      <vt:lpstr>民事訴訟法簡介</vt:lpstr>
      <vt:lpstr>趙書郁律師簡歷</vt:lpstr>
      <vt:lpstr>訴訟種類</vt:lpstr>
      <vt:lpstr>民事訴訟之特性與基本要求</vt:lpstr>
      <vt:lpstr>民事訴訟程序</vt:lpstr>
      <vt:lpstr>選擇何種民事訴訟程序</vt:lpstr>
      <vt:lpstr>通常程序、簡易程序、小額程序比較表</vt:lpstr>
      <vt:lpstr>通常程序、簡易程序、小額程序比較表</vt:lpstr>
      <vt:lpstr>裁判費</vt:lpstr>
      <vt:lpstr>裁判費計算程式</vt:lpstr>
      <vt:lpstr>裁判費</vt:lpstr>
      <vt:lpstr>合法起訴</vt:lpstr>
      <vt:lpstr>合法起訴</vt:lpstr>
      <vt:lpstr>訴訟審理原則</vt:lpstr>
      <vt:lpstr>集中審理</vt:lpstr>
      <vt:lpstr>集中審理</vt:lpstr>
      <vt:lpstr>送達</vt:lpstr>
      <vt:lpstr>期日</vt:lpstr>
      <vt:lpstr>期間</vt:lpstr>
      <vt:lpstr>期間</vt:lpstr>
      <vt:lpstr>期間</vt:lpstr>
      <vt:lpstr>依法院意思訴訟終了</vt:lpstr>
      <vt:lpstr>因當事人意思訴訟終了</vt:lpstr>
      <vt:lpstr>對裁判之救濟</vt:lpstr>
      <vt:lpstr>上訴第二審</vt:lpstr>
      <vt:lpstr>第二審上訴之處理</vt:lpstr>
      <vt:lpstr>上訴第三審</vt:lpstr>
      <vt:lpstr>抗告</vt:lpstr>
      <vt:lpstr>抗告</vt:lpstr>
      <vt:lpstr>再審</vt:lpstr>
      <vt:lpstr>附隨程序－民事保全程序</vt:lpstr>
      <vt:lpstr>附隨程序－證據保全程序</vt:lpstr>
      <vt:lpstr>參考資源</vt:lpstr>
      <vt:lpstr>參考資源</vt:lpstr>
      <vt:lpstr>投影片 35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臺灣調解制度之簡介</dc:title>
  <dc:creator>siokping</dc:creator>
  <cp:lastModifiedBy>AO</cp:lastModifiedBy>
  <cp:revision>309</cp:revision>
  <dcterms:created xsi:type="dcterms:W3CDTF">2008-09-13T10:21:17Z</dcterms:created>
  <dcterms:modified xsi:type="dcterms:W3CDTF">2017-03-30T02:05:30Z</dcterms:modified>
</cp:coreProperties>
</file>